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0" r:id="rId3"/>
    <p:sldId id="260" r:id="rId4"/>
    <p:sldId id="269" r:id="rId5"/>
    <p:sldId id="268" r:id="rId6"/>
    <p:sldId id="258" r:id="rId7"/>
    <p:sldId id="257" r:id="rId8"/>
    <p:sldId id="262" r:id="rId9"/>
    <p:sldId id="256" r:id="rId10"/>
    <p:sldId id="263" r:id="rId11"/>
    <p:sldId id="264" r:id="rId12"/>
    <p:sldId id="266" r:id="rId13"/>
    <p:sldId id="267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89" autoAdjust="0"/>
    <p:restoredTop sz="94667" autoAdjust="0"/>
  </p:normalViewPr>
  <p:slideViewPr>
    <p:cSldViewPr>
      <p:cViewPr varScale="1">
        <p:scale>
          <a:sx n="75" d="100"/>
          <a:sy n="75" d="100"/>
        </p:scale>
        <p:origin x="-3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0BA9531-956A-47EA-83FC-AF8684DEDD96}" type="datetimeFigureOut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937D2E6-6D25-4421-B5BB-9A6B50FD7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EB7F7-8604-41C0-9380-37E286C77C22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A546-B2A5-48BE-B3B8-C9944F8BF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69D8E-7A4C-49B4-9040-F52AAEE3781F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C9D4-B414-433E-8BD5-0CEAC7DA7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6737-79DA-475A-9825-E66AD76F2167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780A-F89F-4EF5-9D93-048EAFE7A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A73F8-37C4-427B-840B-C337BBF1F602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30D6-D69C-43BB-92E9-ED98675E1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C72F2-C352-4891-A694-F9D9E6AA4BA9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995C-8864-41CA-B724-A2BCD4F61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19BD1-BF90-413A-9AD6-23BE7BB5FDBA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83AF4-4F3C-4420-A8FC-0B4C33D4D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2C8C-EB9D-4434-8B21-647884DAC9EF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CF5A0-223E-4DA1-8C3A-77F27BEE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69F2-E2A1-4EDD-BD76-21E439BE067F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CE61-2611-4363-B955-94C476DCF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A464-AB4A-4827-BBFC-3870A5BE3B99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12FF-5132-4B36-98CA-6440121EB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D496E-4175-4DE0-983A-A83E42F344B8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337C-D660-4C30-ADD2-4C6B129AA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2DA1-E62B-4172-9EB2-C2D70A2450FB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B8B30-E519-438F-96EB-CEE64538E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C933A81-E4DA-4064-A7B6-0925608AF00B}" type="datetime1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D2127A-9C5B-4EC8-8CBB-B8896C9B0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2969FA-5C07-4A4A-9768-E2941F3CAADA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Лекция 4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smtClean="0"/>
              <a:t>Основные понятия теории вероятности и теории статистических решений. Выбор решений при многократных наблюдениях. Достаточная статистика.</a:t>
            </a:r>
          </a:p>
          <a:p>
            <a:r>
              <a:rPr lang="ru-RU" sz="2400" smtClean="0"/>
              <a:t>Вероятность захвата для 4-х критериев близости измеренной и эталонной информации. Сравнительный анализ критериев близости.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49A0C-3511-4941-8466-7A87FD2B41DE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143000" y="609600"/>
            <a:ext cx="6858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C46578-A059-4EA2-8B1D-DFD893BF40DB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2867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1534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algn="l" eaLnBrk="1" hangingPunct="1"/>
            <a:fld id="{8E91AC08-ABC8-44D1-886A-996ADB5232E8}" type="slidenum">
              <a:rPr lang="ru-RU" sz="1800" b="1" smtClean="0"/>
              <a:pPr algn="l" eaLnBrk="1" hangingPunct="1"/>
              <a:t>11</a:t>
            </a:fld>
            <a:r>
              <a:rPr lang="ru-RU" sz="1800" smtClean="0"/>
              <a:t>                  Выбор базы приращений и минимальной дискретности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286000" y="152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483BC2-6A52-4523-BB6C-895961FEDCC5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-609600" y="38893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D6123DBA-2B3E-4AA2-971A-15C680149E8D}" type="slidenum">
              <a:rPr lang="ru-RU" b="1">
                <a:solidFill>
                  <a:schemeClr val="tx2"/>
                </a:solidFill>
                <a:latin typeface="Arial Black" pitchFamily="34" charset="0"/>
              </a:rPr>
              <a:pPr/>
              <a:t>12</a:t>
            </a:fld>
            <a:endParaRPr lang="ru-RU" b="1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B28D50-543D-4AD1-9EB9-0FDF55C41B6C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381000"/>
            <a:ext cx="9601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0" y="381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349BC-A4F3-4129-9A7E-E8F9310B8930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 r="3542" b="-664"/>
          <a:stretch>
            <a:fillRect/>
          </a:stretch>
        </p:blipFill>
        <p:spPr bwMode="auto">
          <a:xfrm>
            <a:off x="762000" y="233363"/>
            <a:ext cx="7993063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ACAEB-37B3-4AF6-81C4-897F2A8943D6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16386" name="Picture 4" descr="К лекции 2 Структура КЭСН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82000" cy="578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295400" y="5334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Структура КЭНС с точечным зондированием рельефа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14400" y="1447800"/>
            <a:ext cx="838200" cy="10048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Инерциальная навигационная система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590800" y="1524000"/>
            <a:ext cx="10668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СПЕЦВЫЧИСЛИТЕЛЬ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4343400" y="1371600"/>
            <a:ext cx="1143000" cy="6397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Эталонная картогрическ информация. 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2590800" y="2438400"/>
            <a:ext cx="1066800" cy="549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Датчик </a:t>
            </a:r>
          </a:p>
          <a:p>
            <a:pPr>
              <a:spcBef>
                <a:spcPct val="50000"/>
              </a:spcBef>
            </a:pPr>
            <a:r>
              <a:rPr lang="ru-RU" sz="1200"/>
              <a:t>ГФП</a:t>
            </a:r>
          </a:p>
        </p:txBody>
      </p:sp>
      <p:sp>
        <p:nvSpPr>
          <p:cNvPr id="16393" name="Freeform 14"/>
          <p:cNvSpPr>
            <a:spLocks/>
          </p:cNvSpPr>
          <p:nvPr/>
        </p:nvSpPr>
        <p:spPr bwMode="auto">
          <a:xfrm>
            <a:off x="4800600" y="2514600"/>
            <a:ext cx="3251200" cy="1612900"/>
          </a:xfrm>
          <a:custGeom>
            <a:avLst/>
            <a:gdLst>
              <a:gd name="T0" fmla="*/ 1066800 w 2048"/>
              <a:gd name="T1" fmla="*/ 0 h 1016"/>
              <a:gd name="T2" fmla="*/ 1600200 w 2048"/>
              <a:gd name="T3" fmla="*/ 457200 h 1016"/>
              <a:gd name="T4" fmla="*/ 2057400 w 2048"/>
              <a:gd name="T5" fmla="*/ 381000 h 1016"/>
              <a:gd name="T6" fmla="*/ 2590800 w 2048"/>
              <a:gd name="T7" fmla="*/ 609600 h 1016"/>
              <a:gd name="T8" fmla="*/ 2895599 w 2048"/>
              <a:gd name="T9" fmla="*/ 533400 h 1016"/>
              <a:gd name="T10" fmla="*/ 3200399 w 2048"/>
              <a:gd name="T11" fmla="*/ 762000 h 1016"/>
              <a:gd name="T12" fmla="*/ 3200399 w 2048"/>
              <a:gd name="T13" fmla="*/ 1143000 h 1016"/>
              <a:gd name="T14" fmla="*/ 2971799 w 2048"/>
              <a:gd name="T15" fmla="*/ 1371600 h 1016"/>
              <a:gd name="T16" fmla="*/ 2667000 w 2048"/>
              <a:gd name="T17" fmla="*/ 1447800 h 1016"/>
              <a:gd name="T18" fmla="*/ 2286000 w 2048"/>
              <a:gd name="T19" fmla="*/ 1600200 h 1016"/>
              <a:gd name="T20" fmla="*/ 1905000 w 2048"/>
              <a:gd name="T21" fmla="*/ 1524000 h 1016"/>
              <a:gd name="T22" fmla="*/ 1447800 w 2048"/>
              <a:gd name="T23" fmla="*/ 1295400 h 1016"/>
              <a:gd name="T24" fmla="*/ 1066800 w 2048"/>
              <a:gd name="T25" fmla="*/ 1066800 h 1016"/>
              <a:gd name="T26" fmla="*/ 457200 w 2048"/>
              <a:gd name="T27" fmla="*/ 1219200 h 1016"/>
              <a:gd name="T28" fmla="*/ 152400 w 2048"/>
              <a:gd name="T29" fmla="*/ 1066800 h 1016"/>
              <a:gd name="T30" fmla="*/ 0 w 2048"/>
              <a:gd name="T31" fmla="*/ 1066800 h 10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48"/>
              <a:gd name="T49" fmla="*/ 0 h 1016"/>
              <a:gd name="T50" fmla="*/ 2048 w 2048"/>
              <a:gd name="T51" fmla="*/ 1016 h 10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48" h="1016">
                <a:moveTo>
                  <a:pt x="672" y="0"/>
                </a:moveTo>
                <a:cubicBezTo>
                  <a:pt x="788" y="124"/>
                  <a:pt x="904" y="248"/>
                  <a:pt x="1008" y="288"/>
                </a:cubicBezTo>
                <a:cubicBezTo>
                  <a:pt x="1112" y="328"/>
                  <a:pt x="1192" y="224"/>
                  <a:pt x="1296" y="240"/>
                </a:cubicBezTo>
                <a:cubicBezTo>
                  <a:pt x="1400" y="256"/>
                  <a:pt x="1544" y="368"/>
                  <a:pt x="1632" y="384"/>
                </a:cubicBezTo>
                <a:cubicBezTo>
                  <a:pt x="1720" y="400"/>
                  <a:pt x="1760" y="320"/>
                  <a:pt x="1824" y="336"/>
                </a:cubicBezTo>
                <a:cubicBezTo>
                  <a:pt x="1888" y="352"/>
                  <a:pt x="1984" y="416"/>
                  <a:pt x="2016" y="480"/>
                </a:cubicBezTo>
                <a:cubicBezTo>
                  <a:pt x="2048" y="544"/>
                  <a:pt x="2040" y="656"/>
                  <a:pt x="2016" y="720"/>
                </a:cubicBezTo>
                <a:cubicBezTo>
                  <a:pt x="1992" y="784"/>
                  <a:pt x="1928" y="832"/>
                  <a:pt x="1872" y="864"/>
                </a:cubicBezTo>
                <a:cubicBezTo>
                  <a:pt x="1816" y="896"/>
                  <a:pt x="1752" y="888"/>
                  <a:pt x="1680" y="912"/>
                </a:cubicBezTo>
                <a:cubicBezTo>
                  <a:pt x="1608" y="936"/>
                  <a:pt x="1520" y="1000"/>
                  <a:pt x="1440" y="1008"/>
                </a:cubicBezTo>
                <a:cubicBezTo>
                  <a:pt x="1360" y="1016"/>
                  <a:pt x="1288" y="992"/>
                  <a:pt x="1200" y="960"/>
                </a:cubicBezTo>
                <a:cubicBezTo>
                  <a:pt x="1112" y="928"/>
                  <a:pt x="1000" y="864"/>
                  <a:pt x="912" y="816"/>
                </a:cubicBezTo>
                <a:cubicBezTo>
                  <a:pt x="824" y="768"/>
                  <a:pt x="776" y="680"/>
                  <a:pt x="672" y="672"/>
                </a:cubicBezTo>
                <a:cubicBezTo>
                  <a:pt x="568" y="664"/>
                  <a:pt x="384" y="768"/>
                  <a:pt x="288" y="768"/>
                </a:cubicBezTo>
                <a:cubicBezTo>
                  <a:pt x="192" y="768"/>
                  <a:pt x="144" y="688"/>
                  <a:pt x="96" y="672"/>
                </a:cubicBezTo>
                <a:cubicBezTo>
                  <a:pt x="48" y="656"/>
                  <a:pt x="16" y="672"/>
                  <a:pt x="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Freeform 15"/>
          <p:cNvSpPr>
            <a:spLocks/>
          </p:cNvSpPr>
          <p:nvPr/>
        </p:nvSpPr>
        <p:spPr bwMode="auto">
          <a:xfrm>
            <a:off x="4635500" y="2514600"/>
            <a:ext cx="1231900" cy="914400"/>
          </a:xfrm>
          <a:custGeom>
            <a:avLst/>
            <a:gdLst>
              <a:gd name="T0" fmla="*/ 1231900 w 776"/>
              <a:gd name="T1" fmla="*/ 0 h 576"/>
              <a:gd name="T2" fmla="*/ 774700 w 776"/>
              <a:gd name="T3" fmla="*/ 152400 h 576"/>
              <a:gd name="T4" fmla="*/ 546100 w 776"/>
              <a:gd name="T5" fmla="*/ 304800 h 576"/>
              <a:gd name="T6" fmla="*/ 88900 w 776"/>
              <a:gd name="T7" fmla="*/ 685800 h 576"/>
              <a:gd name="T8" fmla="*/ 12700 w 776"/>
              <a:gd name="T9" fmla="*/ 91440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"/>
              <a:gd name="T16" fmla="*/ 0 h 576"/>
              <a:gd name="T17" fmla="*/ 776 w 776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" h="576">
                <a:moveTo>
                  <a:pt x="776" y="0"/>
                </a:moveTo>
                <a:cubicBezTo>
                  <a:pt x="668" y="32"/>
                  <a:pt x="560" y="64"/>
                  <a:pt x="488" y="96"/>
                </a:cubicBezTo>
                <a:cubicBezTo>
                  <a:pt x="416" y="128"/>
                  <a:pt x="416" y="136"/>
                  <a:pt x="344" y="192"/>
                </a:cubicBezTo>
                <a:cubicBezTo>
                  <a:pt x="272" y="248"/>
                  <a:pt x="112" y="368"/>
                  <a:pt x="56" y="432"/>
                </a:cubicBezTo>
                <a:cubicBezTo>
                  <a:pt x="0" y="496"/>
                  <a:pt x="16" y="552"/>
                  <a:pt x="8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3962400" y="5562600"/>
            <a:ext cx="3048000" cy="8604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/>
              <a:t>1 – траектория по данным ИНС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/>
              <a:t>2 – траектория, соответствующая положению экстремума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/>
              <a:t>3 – истинная траектория</a:t>
            </a:r>
          </a:p>
        </p:txBody>
      </p:sp>
      <p:sp>
        <p:nvSpPr>
          <p:cNvPr id="16396" name="Line 17"/>
          <p:cNvSpPr>
            <a:spLocks noChangeShapeType="1"/>
          </p:cNvSpPr>
          <p:nvPr/>
        </p:nvSpPr>
        <p:spPr bwMode="auto">
          <a:xfrm>
            <a:off x="5181600" y="4876800"/>
            <a:ext cx="2438400" cy="22860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>
            <a:off x="5486400" y="48768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9"/>
          <p:cNvSpPr>
            <a:spLocks noChangeShapeType="1"/>
          </p:cNvSpPr>
          <p:nvPr/>
        </p:nvSpPr>
        <p:spPr bwMode="auto">
          <a:xfrm>
            <a:off x="5410200" y="4724400"/>
            <a:ext cx="2362200" cy="304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457200" y="381000"/>
            <a:ext cx="6858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6C6CCB-1E69-4DC0-ACFF-892841ACEA8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200400" y="1371600"/>
            <a:ext cx="4953000" cy="2957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38200" y="1600200"/>
            <a:ext cx="1019175" cy="6762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ts val="1300"/>
              </a:lnSpc>
              <a:spcAft>
                <a:spcPts val="0"/>
              </a:spcAft>
              <a:defRPr/>
            </a:pPr>
            <a:endParaRPr lang="ru-RU" b="1" dirty="0">
              <a:latin typeface="Calibri" pitchFamily="34" charset="0"/>
            </a:endParaRPr>
          </a:p>
          <a:p>
            <a:pPr algn="ctr">
              <a:lnSpc>
                <a:spcPts val="1300"/>
              </a:lnSpc>
              <a:spcAft>
                <a:spcPts val="0"/>
              </a:spcAft>
              <a:defRPr/>
            </a:pPr>
            <a:r>
              <a:rPr lang="ru-RU" b="1" dirty="0">
                <a:latin typeface="Calibri" pitchFamily="34" charset="0"/>
              </a:rPr>
              <a:t>ИНС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00400" y="1676400"/>
            <a:ext cx="1028700" cy="676275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endParaRPr lang="ru-RU" sz="1100" b="1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latin typeface="Calibri" pitchFamily="34" charset="0"/>
              </a:rPr>
              <a:t>СЦВ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86400" y="1539875"/>
            <a:ext cx="1447800" cy="8382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endParaRPr lang="ru-RU" sz="1600" b="1" dirty="0">
              <a:latin typeface="Calibri" pitchFamily="34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600" b="1" dirty="0">
                <a:latin typeface="Calibri" pitchFamily="34" charset="0"/>
              </a:rPr>
              <a:t>Банк  картограф информации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200400" y="2835275"/>
            <a:ext cx="1209675" cy="61912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endParaRPr lang="ru-RU" sz="1600" b="1" dirty="0">
              <a:latin typeface="Calibri" pitchFamily="34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600" b="1" dirty="0">
                <a:latin typeface="Calibri" pitchFamily="34" charset="0"/>
              </a:rPr>
              <a:t>Датчик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1600" b="1" dirty="0">
                <a:latin typeface="Calibri" pitchFamily="34" charset="0"/>
              </a:rPr>
              <a:t>ГФП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1036" name="AutoShape 11"/>
          <p:cNvSpPr>
            <a:spLocks noChangeArrowheads="1"/>
          </p:cNvSpPr>
          <p:nvPr/>
        </p:nvSpPr>
        <p:spPr bwMode="auto">
          <a:xfrm>
            <a:off x="1905000" y="1752600"/>
            <a:ext cx="1352550" cy="90488"/>
          </a:xfrm>
          <a:prstGeom prst="rightArrow">
            <a:avLst>
              <a:gd name="adj1" fmla="val 50000"/>
              <a:gd name="adj2" fmla="val 37368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AutoShape 12"/>
          <p:cNvSpPr>
            <a:spLocks noChangeArrowheads="1"/>
          </p:cNvSpPr>
          <p:nvPr/>
        </p:nvSpPr>
        <p:spPr bwMode="auto">
          <a:xfrm>
            <a:off x="1857375" y="2103438"/>
            <a:ext cx="1352550" cy="90487"/>
          </a:xfrm>
          <a:prstGeom prst="leftArrow">
            <a:avLst>
              <a:gd name="adj1" fmla="val 50000"/>
              <a:gd name="adj2" fmla="val 37368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AutoShape 13"/>
          <p:cNvSpPr>
            <a:spLocks noChangeArrowheads="1"/>
          </p:cNvSpPr>
          <p:nvPr/>
        </p:nvSpPr>
        <p:spPr bwMode="auto">
          <a:xfrm>
            <a:off x="4210050" y="1757363"/>
            <a:ext cx="1304925" cy="90487"/>
          </a:xfrm>
          <a:prstGeom prst="rightArrow">
            <a:avLst>
              <a:gd name="adj1" fmla="val 50000"/>
              <a:gd name="adj2" fmla="val 3605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AutoShape 14"/>
          <p:cNvSpPr>
            <a:spLocks noChangeArrowheads="1"/>
          </p:cNvSpPr>
          <p:nvPr/>
        </p:nvSpPr>
        <p:spPr bwMode="auto">
          <a:xfrm>
            <a:off x="4238625" y="2043113"/>
            <a:ext cx="1304925" cy="90487"/>
          </a:xfrm>
          <a:prstGeom prst="leftArrow">
            <a:avLst>
              <a:gd name="adj1" fmla="val 50000"/>
              <a:gd name="adj2" fmla="val 3605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AutoShape 15"/>
          <p:cNvSpPr>
            <a:spLocks noChangeArrowheads="1"/>
          </p:cNvSpPr>
          <p:nvPr/>
        </p:nvSpPr>
        <p:spPr bwMode="auto">
          <a:xfrm>
            <a:off x="3657600" y="2225675"/>
            <a:ext cx="90488" cy="598488"/>
          </a:xfrm>
          <a:prstGeom prst="upArrow">
            <a:avLst>
              <a:gd name="adj1" fmla="val 50000"/>
              <a:gd name="adj2" fmla="val 1653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041" name="Line 18"/>
          <p:cNvSpPr>
            <a:spLocks noChangeShapeType="1"/>
          </p:cNvSpPr>
          <p:nvPr/>
        </p:nvSpPr>
        <p:spPr bwMode="auto">
          <a:xfrm>
            <a:off x="3565525" y="9286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9"/>
          <p:cNvSpPr>
            <a:spLocks noChangeShapeType="1"/>
          </p:cNvSpPr>
          <p:nvPr/>
        </p:nvSpPr>
        <p:spPr bwMode="auto">
          <a:xfrm>
            <a:off x="4137025" y="9286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20"/>
          <p:cNvSpPr>
            <a:spLocks noChangeShapeType="1"/>
          </p:cNvSpPr>
          <p:nvPr/>
        </p:nvSpPr>
        <p:spPr bwMode="auto">
          <a:xfrm>
            <a:off x="4708525" y="9286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21"/>
          <p:cNvSpPr>
            <a:spLocks noChangeShapeType="1"/>
          </p:cNvSpPr>
          <p:nvPr/>
        </p:nvSpPr>
        <p:spPr bwMode="auto">
          <a:xfrm>
            <a:off x="5280025" y="9286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22"/>
          <p:cNvSpPr>
            <a:spLocks noChangeShapeType="1"/>
          </p:cNvSpPr>
          <p:nvPr/>
        </p:nvSpPr>
        <p:spPr bwMode="auto">
          <a:xfrm>
            <a:off x="5851525" y="9286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6423025" y="9286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7" name="Text Box 24"/>
          <p:cNvSpPr txBox="1">
            <a:spLocks noChangeArrowheads="1"/>
          </p:cNvSpPr>
          <p:nvPr/>
        </p:nvSpPr>
        <p:spPr bwMode="auto">
          <a:xfrm>
            <a:off x="3349625" y="701675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>
                <a:latin typeface="Calibri" pitchFamily="34" charset="0"/>
              </a:rPr>
              <a:t>М</a:t>
            </a:r>
            <a:endParaRPr lang="ru-RU" sz="1400"/>
          </a:p>
        </p:txBody>
      </p:sp>
      <p:sp>
        <p:nvSpPr>
          <p:cNvPr id="1048" name="Text Box 25"/>
          <p:cNvSpPr txBox="1">
            <a:spLocks noChangeArrowheads="1"/>
          </p:cNvSpPr>
          <p:nvPr/>
        </p:nvSpPr>
        <p:spPr bwMode="auto">
          <a:xfrm>
            <a:off x="3806825" y="701675"/>
            <a:ext cx="5715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>
                <a:latin typeface="Calibri" pitchFamily="34" charset="0"/>
              </a:rPr>
              <a:t>N</a:t>
            </a:r>
            <a:r>
              <a:rPr lang="ru-RU" sz="1400" baseline="-25000">
                <a:latin typeface="Calibri" pitchFamily="34" charset="0"/>
              </a:rPr>
              <a:t>опт</a:t>
            </a:r>
            <a:endParaRPr lang="ru-RU" sz="1400"/>
          </a:p>
        </p:txBody>
      </p:sp>
      <p:sp>
        <p:nvSpPr>
          <p:cNvPr id="1049" name="Text Box 26"/>
          <p:cNvSpPr txBox="1">
            <a:spLocks noChangeArrowheads="1"/>
          </p:cNvSpPr>
          <p:nvPr/>
        </p:nvSpPr>
        <p:spPr bwMode="auto">
          <a:xfrm>
            <a:off x="4492625" y="701675"/>
            <a:ext cx="4572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>
                <a:latin typeface="Calibri" pitchFamily="34" charset="0"/>
              </a:rPr>
              <a:t>F</a:t>
            </a:r>
            <a:r>
              <a:rPr lang="ru-RU" sz="1400" baseline="-25000">
                <a:latin typeface="Calibri" pitchFamily="34" charset="0"/>
              </a:rPr>
              <a:t>пор</a:t>
            </a:r>
            <a:endParaRPr lang="ru-RU" sz="1400"/>
          </a:p>
        </p:txBody>
      </p:sp>
      <p:sp>
        <p:nvSpPr>
          <p:cNvPr id="1050" name="Text Box 27"/>
          <p:cNvSpPr txBox="1">
            <a:spLocks noChangeArrowheads="1"/>
          </p:cNvSpPr>
          <p:nvPr/>
        </p:nvSpPr>
        <p:spPr bwMode="auto">
          <a:xfrm>
            <a:off x="5064125" y="701675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>
                <a:latin typeface="Calibri" pitchFamily="34" charset="0"/>
              </a:rPr>
              <a:t>В</a:t>
            </a:r>
            <a:endParaRPr lang="ru-RU" sz="1400"/>
          </a:p>
        </p:txBody>
      </p:sp>
      <p:sp>
        <p:nvSpPr>
          <p:cNvPr id="1051" name="Text Box 28"/>
          <p:cNvSpPr txBox="1">
            <a:spLocks noChangeArrowheads="1"/>
          </p:cNvSpPr>
          <p:nvPr/>
        </p:nvSpPr>
        <p:spPr bwMode="auto">
          <a:xfrm>
            <a:off x="5635625" y="701675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>
                <a:latin typeface="Calibri" pitchFamily="34" charset="0"/>
              </a:rPr>
              <a:t>q</a:t>
            </a:r>
            <a:r>
              <a:rPr lang="en-US" sz="1400" baseline="-25000">
                <a:latin typeface="Calibri" pitchFamily="34" charset="0"/>
              </a:rPr>
              <a:t>1</a:t>
            </a:r>
            <a:endParaRPr lang="ru-RU" sz="1400"/>
          </a:p>
        </p:txBody>
      </p:sp>
      <p:sp>
        <p:nvSpPr>
          <p:cNvPr id="1052" name="Text Box 29"/>
          <p:cNvSpPr txBox="1">
            <a:spLocks noChangeArrowheads="1"/>
          </p:cNvSpPr>
          <p:nvPr/>
        </p:nvSpPr>
        <p:spPr bwMode="auto">
          <a:xfrm>
            <a:off x="6324600" y="701675"/>
            <a:ext cx="4572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>
                <a:latin typeface="Calibri" pitchFamily="34" charset="0"/>
              </a:rPr>
              <a:t>q</a:t>
            </a:r>
            <a:r>
              <a:rPr lang="en-US" sz="1400" baseline="-25000">
                <a:latin typeface="Calibri" pitchFamily="34" charset="0"/>
              </a:rPr>
              <a:t>2</a:t>
            </a:r>
            <a:endParaRPr lang="en-US" sz="1400" baseline="-25000">
              <a:latin typeface="Times New Roman" pitchFamily="18" charset="0"/>
            </a:endParaRPr>
          </a:p>
          <a:p>
            <a:endParaRPr lang="ru-RU" sz="1400"/>
          </a:p>
        </p:txBody>
      </p:sp>
      <p:sp>
        <p:nvSpPr>
          <p:cNvPr id="1053" name="Text Box 30"/>
          <p:cNvSpPr txBox="1">
            <a:spLocks noChangeArrowheads="1"/>
          </p:cNvSpPr>
          <p:nvPr/>
        </p:nvSpPr>
        <p:spPr bwMode="auto">
          <a:xfrm>
            <a:off x="3276600" y="3749675"/>
            <a:ext cx="44196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b="1">
                <a:latin typeface="Calibri" pitchFamily="34" charset="0"/>
              </a:rPr>
              <a:t>Экстремальный координатор(ЭК</a:t>
            </a:r>
            <a:r>
              <a:rPr lang="ru-RU">
                <a:latin typeface="Calibri" pitchFamily="34" charset="0"/>
              </a:rPr>
              <a:t>)</a:t>
            </a:r>
            <a:endParaRPr lang="ru-RU"/>
          </a:p>
        </p:txBody>
      </p:sp>
      <p:sp>
        <p:nvSpPr>
          <p:cNvPr id="105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1905000" y="1447800"/>
          <a:ext cx="1104900" cy="333375"/>
        </p:xfrm>
        <a:graphic>
          <a:graphicData uri="http://schemas.openxmlformats.org/presentationml/2006/ole">
            <p:oleObj spid="_x0000_s1026" name="Формула" r:id="rId3" imgW="1028254" imgH="253890" progId="Equation.3">
              <p:embed/>
            </p:oleObj>
          </a:graphicData>
        </a:graphic>
      </p:graphicFrame>
      <p:sp>
        <p:nvSpPr>
          <p:cNvPr id="105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33"/>
          <p:cNvGraphicFramePr>
            <a:graphicFrameLocks noChangeAspect="1"/>
          </p:cNvGraphicFramePr>
          <p:nvPr/>
        </p:nvGraphicFramePr>
        <p:xfrm>
          <a:off x="1752600" y="2286000"/>
          <a:ext cx="1447800" cy="304800"/>
        </p:xfrm>
        <a:graphic>
          <a:graphicData uri="http://schemas.openxmlformats.org/presentationml/2006/ole">
            <p:oleObj spid="_x0000_s1027" name="Формула" r:id="rId4" imgW="1422400" imgH="241300" progId="Equation.3">
              <p:embed/>
            </p:oleObj>
          </a:graphicData>
        </a:graphic>
      </p:graphicFrame>
      <p:sp>
        <p:nvSpPr>
          <p:cNvPr id="10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35"/>
          <p:cNvGraphicFramePr>
            <a:graphicFrameLocks noChangeAspect="1"/>
          </p:cNvGraphicFramePr>
          <p:nvPr/>
        </p:nvGraphicFramePr>
        <p:xfrm>
          <a:off x="4724400" y="2149475"/>
          <a:ext cx="333375" cy="457200"/>
        </p:xfrm>
        <a:graphic>
          <a:graphicData uri="http://schemas.openxmlformats.org/presentationml/2006/ole">
            <p:oleObj spid="_x0000_s1028" name="Формула" r:id="rId5" imgW="241195" imgH="241195" progId="Equation.3">
              <p:embed/>
            </p:oleObj>
          </a:graphicData>
        </a:graphic>
      </p:graphicFrame>
      <p:sp>
        <p:nvSpPr>
          <p:cNvPr id="1057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9" name="Object 37"/>
          <p:cNvGraphicFramePr>
            <a:graphicFrameLocks noChangeAspect="1"/>
          </p:cNvGraphicFramePr>
          <p:nvPr/>
        </p:nvGraphicFramePr>
        <p:xfrm>
          <a:off x="4495800" y="1371600"/>
          <a:ext cx="419100" cy="457200"/>
        </p:xfrm>
        <a:graphic>
          <a:graphicData uri="http://schemas.openxmlformats.org/presentationml/2006/ole">
            <p:oleObj spid="_x0000_s1029" name="Формула" r:id="rId6" imgW="215619" imgH="215619" progId="Equation.3">
              <p:embed/>
            </p:oleObj>
          </a:graphicData>
        </a:graphic>
      </p:graphicFrame>
      <p:sp>
        <p:nvSpPr>
          <p:cNvPr id="1058" name="Rectangle 41"/>
          <p:cNvSpPr>
            <a:spLocks noChangeArrowheads="1"/>
          </p:cNvSpPr>
          <p:nvPr/>
        </p:nvSpPr>
        <p:spPr bwMode="auto">
          <a:xfrm>
            <a:off x="304800" y="1309688"/>
            <a:ext cx="79248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endParaRPr lang="ru-RU" sz="1200">
              <a:ea typeface="Times New Roman" pitchFamily="18" charset="0"/>
              <a:cs typeface="Arial" charset="0"/>
            </a:endParaRPr>
          </a:p>
          <a:p>
            <a:r>
              <a:rPr lang="ru-RU" sz="1200" b="1"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059" name="Rectangle 38"/>
          <p:cNvSpPr>
            <a:spLocks noChangeArrowheads="1"/>
          </p:cNvSpPr>
          <p:nvPr/>
        </p:nvSpPr>
        <p:spPr bwMode="auto">
          <a:xfrm>
            <a:off x="304800" y="457200"/>
            <a:ext cx="311150" cy="3667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060" name="Rectangle 39"/>
          <p:cNvSpPr>
            <a:spLocks noChangeArrowheads="1"/>
          </p:cNvSpPr>
          <p:nvPr/>
        </p:nvSpPr>
        <p:spPr bwMode="auto">
          <a:xfrm>
            <a:off x="381000" y="4800600"/>
            <a:ext cx="8534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Параметры ЭК:  М – число гипотез о возможном местоположении; </a:t>
            </a:r>
          </a:p>
          <a:p>
            <a:r>
              <a:rPr lang="ru-RU" sz="1400"/>
              <a:t>	        </a:t>
            </a:r>
            <a:r>
              <a:rPr lang="en-US" sz="1400"/>
              <a:t>N</a:t>
            </a:r>
            <a:r>
              <a:rPr lang="ru-RU" sz="1400"/>
              <a:t>опт – оптимальное число замеров поля, обеспечивающее  минимальную ошибку</a:t>
            </a:r>
          </a:p>
          <a:p>
            <a:r>
              <a:rPr lang="ru-RU" sz="1400"/>
              <a:t>                                        оценивания (при воздействии   ошибок по скорости);</a:t>
            </a:r>
          </a:p>
          <a:p>
            <a:r>
              <a:rPr lang="ru-RU" sz="1400"/>
              <a:t>	        </a:t>
            </a:r>
            <a:r>
              <a:rPr lang="en-US" sz="1400"/>
              <a:t>F</a:t>
            </a:r>
            <a:r>
              <a:rPr lang="ru-RU" sz="1400"/>
              <a:t>пор -  пороговый функционал для контроля  достоверности  оценок;</a:t>
            </a:r>
          </a:p>
          <a:p>
            <a:r>
              <a:rPr lang="ru-RU" sz="1400"/>
              <a:t>	        В     - интервал, на котором фиксируются приращения поля  (база приращений);</a:t>
            </a:r>
          </a:p>
          <a:p>
            <a:r>
              <a:rPr lang="ru-RU" sz="1400"/>
              <a:t>	        </a:t>
            </a:r>
            <a:r>
              <a:rPr lang="en-US" sz="1400"/>
              <a:t>q</a:t>
            </a:r>
            <a:r>
              <a:rPr lang="ru-RU" sz="1400"/>
              <a:t>1  - дискретность измерений поля датчиком;</a:t>
            </a:r>
          </a:p>
          <a:p>
            <a:r>
              <a:rPr lang="ru-RU" sz="1400"/>
              <a:t>	        </a:t>
            </a:r>
            <a:r>
              <a:rPr lang="en-US" sz="1400"/>
              <a:t>q</a:t>
            </a:r>
            <a:r>
              <a:rPr lang="ru-RU" sz="1400"/>
              <a:t>2  - дискретность  картографических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49B176-14A2-413B-A92B-E7454E8B3FE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060" name="Group 1"/>
          <p:cNvGrpSpPr>
            <a:grpSpLocks noChangeAspect="1"/>
          </p:cNvGrpSpPr>
          <p:nvPr/>
        </p:nvGrpSpPr>
        <p:grpSpPr bwMode="auto">
          <a:xfrm>
            <a:off x="838200" y="1066800"/>
            <a:ext cx="7467600" cy="4038600"/>
            <a:chOff x="2202" y="643"/>
            <a:chExt cx="7703" cy="3484"/>
          </a:xfrm>
        </p:grpSpPr>
        <p:sp>
          <p:nvSpPr>
            <p:cNvPr id="206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81" y="643"/>
              <a:ext cx="7624" cy="3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Text Box 14"/>
            <p:cNvSpPr txBox="1">
              <a:spLocks noChangeArrowheads="1"/>
            </p:cNvSpPr>
            <p:nvPr/>
          </p:nvSpPr>
          <p:spPr bwMode="auto">
            <a:xfrm>
              <a:off x="2202" y="941"/>
              <a:ext cx="1632" cy="111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ea typeface="Times New Roman" pitchFamily="18" charset="0"/>
                  <a:cs typeface="Arial" charset="0"/>
                </a:rPr>
                <a:t>Пространство  входов</a:t>
              </a:r>
              <a:endParaRPr lang="ru-RU" sz="1400">
                <a:ea typeface="Times New Roman" pitchFamily="18" charset="0"/>
                <a:cs typeface="Arial" charset="0"/>
              </a:endParaRPr>
            </a:p>
            <a:p>
              <a:pPr eaLnBrk="0" hangingPunct="0"/>
              <a:r>
                <a:rPr lang="ru-RU" sz="1400" b="1">
                  <a:ea typeface="Times New Roman" pitchFamily="18" charset="0"/>
                  <a:cs typeface="Arial" charset="0"/>
                </a:rPr>
                <a:t>(наблюдений)</a:t>
              </a:r>
            </a:p>
            <a:p>
              <a:pPr eaLnBrk="0" hangingPunct="0"/>
              <a:endParaRPr lang="ru-RU" sz="1400" b="1">
                <a:ea typeface="Times New Roman" pitchFamily="18" charset="0"/>
                <a:cs typeface="Arial" charset="0"/>
              </a:endParaRPr>
            </a:p>
            <a:p>
              <a:pPr eaLnBrk="0" hangingPunct="0"/>
              <a:endParaRPr lang="ru-RU" sz="14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endParaRPr lang="ru-RU" sz="1400" b="1">
                <a:latin typeface="Times New Roman" pitchFamily="18" charset="0"/>
                <a:ea typeface="Times New Roman" pitchFamily="18" charset="0"/>
                <a:cs typeface="Arial" charset="0"/>
                <a:sym typeface="SymbolPS" pitchFamily="18" charset="2"/>
              </a:endParaRPr>
            </a:p>
          </p:txBody>
        </p:sp>
        <p:sp>
          <p:nvSpPr>
            <p:cNvPr id="2071" name="Text Box 13"/>
            <p:cNvSpPr txBox="1">
              <a:spLocks noChangeArrowheads="1"/>
            </p:cNvSpPr>
            <p:nvPr/>
          </p:nvSpPr>
          <p:spPr bwMode="auto">
            <a:xfrm>
              <a:off x="4822" y="941"/>
              <a:ext cx="2118" cy="25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Text Box 12"/>
            <p:cNvSpPr txBox="1">
              <a:spLocks noChangeArrowheads="1"/>
            </p:cNvSpPr>
            <p:nvPr/>
          </p:nvSpPr>
          <p:spPr bwMode="auto">
            <a:xfrm>
              <a:off x="7787" y="941"/>
              <a:ext cx="1694" cy="111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400" b="1">
                <a:ea typeface="Times New Roman" pitchFamily="18" charset="0"/>
                <a:cs typeface="Arial" charset="0"/>
              </a:endParaRPr>
            </a:p>
            <a:p>
              <a:pPr algn="ctr"/>
              <a:r>
                <a:rPr lang="ru-RU" sz="1400" b="1">
                  <a:ea typeface="Times New Roman" pitchFamily="18" charset="0"/>
                  <a:cs typeface="Arial" charset="0"/>
                </a:rPr>
                <a:t>Пространство сигналов</a:t>
              </a:r>
              <a:endParaRPr lang="ru-RU" sz="140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1200" b="1">
                  <a:ea typeface="Times New Roman" pitchFamily="18" charset="0"/>
                  <a:cs typeface="Arial" charset="0"/>
                  <a:sym typeface="SymbolPS" pitchFamily="18" charset="2"/>
                </a:rPr>
                <a:t> </a:t>
              </a:r>
              <a:endParaRPr lang="en-US" sz="1200" b="1">
                <a:latin typeface="Times New Roman" pitchFamily="18" charset="0"/>
                <a:ea typeface="Times New Roman" pitchFamily="18" charset="0"/>
                <a:cs typeface="Arial" charset="0"/>
                <a:sym typeface="SymbolPS" pitchFamily="18" charset="2"/>
              </a:endParaRPr>
            </a:p>
          </p:txBody>
        </p:sp>
        <p:sp>
          <p:nvSpPr>
            <p:cNvPr id="2073" name="Text Box 11"/>
            <p:cNvSpPr txBox="1">
              <a:spLocks noChangeArrowheads="1"/>
            </p:cNvSpPr>
            <p:nvPr/>
          </p:nvSpPr>
          <p:spPr bwMode="auto">
            <a:xfrm>
              <a:off x="4964" y="1917"/>
              <a:ext cx="1833" cy="418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ea typeface="Times New Roman" pitchFamily="18" charset="0"/>
                  <a:cs typeface="Arial" charset="0"/>
                </a:rPr>
                <a:t>Функция потерь</a:t>
              </a:r>
            </a:p>
          </p:txBody>
        </p:sp>
        <p:sp>
          <p:nvSpPr>
            <p:cNvPr id="2074" name="Text Box 10"/>
            <p:cNvSpPr txBox="1">
              <a:spLocks noChangeArrowheads="1"/>
            </p:cNvSpPr>
            <p:nvPr/>
          </p:nvSpPr>
          <p:spPr bwMode="auto">
            <a:xfrm>
              <a:off x="4964" y="2474"/>
              <a:ext cx="1833" cy="41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ea typeface="Times New Roman" pitchFamily="18" charset="0"/>
                  <a:cs typeface="Arial" charset="0"/>
                </a:rPr>
                <a:t>Решающее правило</a:t>
              </a:r>
            </a:p>
          </p:txBody>
        </p:sp>
        <p:sp>
          <p:nvSpPr>
            <p:cNvPr id="2075" name="Line 9"/>
            <p:cNvSpPr>
              <a:spLocks noChangeShapeType="1"/>
            </p:cNvSpPr>
            <p:nvPr/>
          </p:nvSpPr>
          <p:spPr bwMode="auto">
            <a:xfrm>
              <a:off x="5582" y="2866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Text Box 8"/>
            <p:cNvSpPr txBox="1">
              <a:spLocks noChangeArrowheads="1"/>
            </p:cNvSpPr>
            <p:nvPr/>
          </p:nvSpPr>
          <p:spPr bwMode="auto">
            <a:xfrm>
              <a:off x="5669" y="2986"/>
              <a:ext cx="850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latin typeface="Times New Roman" pitchFamily="18" charset="0"/>
                <a:ea typeface="Times New Roman" pitchFamily="18" charset="0"/>
                <a:cs typeface="Arial" charset="0"/>
                <a:sym typeface="SymbolPS" pitchFamily="18" charset="2"/>
              </a:endParaRPr>
            </a:p>
          </p:txBody>
        </p:sp>
        <p:sp>
          <p:nvSpPr>
            <p:cNvPr id="2077" name="Line 7"/>
            <p:cNvSpPr>
              <a:spLocks noChangeShapeType="1"/>
            </p:cNvSpPr>
            <p:nvPr/>
          </p:nvSpPr>
          <p:spPr bwMode="auto">
            <a:xfrm>
              <a:off x="3834" y="1498"/>
              <a:ext cx="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Line 6"/>
            <p:cNvSpPr>
              <a:spLocks noChangeShapeType="1"/>
            </p:cNvSpPr>
            <p:nvPr/>
          </p:nvSpPr>
          <p:spPr bwMode="auto">
            <a:xfrm flipH="1">
              <a:off x="6940" y="1498"/>
              <a:ext cx="8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Text Box 5"/>
            <p:cNvSpPr txBox="1">
              <a:spLocks noChangeArrowheads="1"/>
            </p:cNvSpPr>
            <p:nvPr/>
          </p:nvSpPr>
          <p:spPr bwMode="auto">
            <a:xfrm>
              <a:off x="4964" y="1080"/>
              <a:ext cx="1835" cy="55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ea typeface="Times New Roman" pitchFamily="18" charset="0"/>
                  <a:cs typeface="Arial" charset="0"/>
                </a:rPr>
                <a:t>Пространство гипотез</a:t>
              </a:r>
              <a:r>
                <a:rPr lang="en-US" sz="1400" b="1">
                  <a:ea typeface="Times New Roman" pitchFamily="18" charset="0"/>
                  <a:cs typeface="Arial" charset="0"/>
                </a:rPr>
                <a:t> </a:t>
              </a:r>
              <a:r>
                <a:rPr lang="ru-RU" sz="1400" b="1">
                  <a:ea typeface="Times New Roman" pitchFamily="18" charset="0"/>
                  <a:cs typeface="Arial" charset="0"/>
                  <a:sym typeface="SymbolPS" pitchFamily="18" charset="2"/>
                </a:rPr>
                <a:t> </a:t>
              </a:r>
              <a:endParaRPr lang="ru-RU" sz="1400">
                <a:ea typeface="Times New Roman" pitchFamily="18" charset="0"/>
                <a:cs typeface="Arial" charset="0"/>
              </a:endParaRPr>
            </a:p>
            <a:p>
              <a:endParaRPr lang="ru-RU" sz="1400">
                <a:ea typeface="Times New Roman" pitchFamily="18" charset="0"/>
                <a:cs typeface="Arial" charset="0"/>
              </a:endParaRPr>
            </a:p>
            <a:p>
              <a:pPr eaLnBrk="0" hangingPunct="0"/>
              <a:endParaRPr lang="ru-RU" sz="1200" b="1">
                <a:latin typeface="Times New Roman" pitchFamily="18" charset="0"/>
                <a:ea typeface="Times New Roman" pitchFamily="18" charset="0"/>
                <a:cs typeface="Arial" charset="0"/>
                <a:sym typeface="SymbolPS" pitchFamily="18" charset="2"/>
              </a:endParaRPr>
            </a:p>
          </p:txBody>
        </p:sp>
        <p:sp>
          <p:nvSpPr>
            <p:cNvPr id="2080" name="Text Box 4"/>
            <p:cNvSpPr txBox="1">
              <a:spLocks noChangeArrowheads="1"/>
            </p:cNvSpPr>
            <p:nvPr/>
          </p:nvSpPr>
          <p:spPr bwMode="auto">
            <a:xfrm>
              <a:off x="2422" y="2195"/>
              <a:ext cx="1667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ea typeface="Times New Roman" pitchFamily="18" charset="0"/>
                  <a:cs typeface="Arial" charset="0"/>
                </a:rPr>
                <a:t>Датчик ГФП</a:t>
              </a:r>
              <a:endParaRPr lang="ru-RU" sz="16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81" name="Text Box 3"/>
            <p:cNvSpPr txBox="1">
              <a:spLocks noChangeArrowheads="1"/>
            </p:cNvSpPr>
            <p:nvPr/>
          </p:nvSpPr>
          <p:spPr bwMode="auto">
            <a:xfrm>
              <a:off x="7787" y="2195"/>
              <a:ext cx="1694" cy="4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ea typeface="Times New Roman" pitchFamily="18" charset="0"/>
                  <a:cs typeface="Arial" charset="0"/>
                </a:rPr>
                <a:t>Банк картограф. информации</a:t>
              </a:r>
              <a:endParaRPr lang="ru-RU" sz="14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82" name="Text Box 2"/>
            <p:cNvSpPr txBox="1">
              <a:spLocks noChangeArrowheads="1"/>
            </p:cNvSpPr>
            <p:nvPr/>
          </p:nvSpPr>
          <p:spPr bwMode="auto">
            <a:xfrm>
              <a:off x="4822" y="3589"/>
              <a:ext cx="2400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ea typeface="Times New Roman" pitchFamily="18" charset="0"/>
                  <a:cs typeface="Arial" charset="0"/>
                </a:rPr>
                <a:t>Спецвычислитель</a:t>
              </a:r>
              <a:endParaRPr lang="ru-RU" sz="1600"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2061" name="TextBox 17"/>
          <p:cNvSpPr txBox="1">
            <a:spLocks noChangeArrowheads="1"/>
          </p:cNvSpPr>
          <p:nvPr/>
        </p:nvSpPr>
        <p:spPr bwMode="auto">
          <a:xfrm>
            <a:off x="838200" y="3048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Математические  объекты теории статистических  решений</a:t>
            </a:r>
          </a:p>
        </p:txBody>
      </p:sp>
      <p:graphicFrame>
        <p:nvGraphicFramePr>
          <p:cNvPr id="2050" name="Object 27"/>
          <p:cNvGraphicFramePr>
            <a:graphicFrameLocks noChangeAspect="1"/>
          </p:cNvGraphicFramePr>
          <p:nvPr/>
        </p:nvGraphicFramePr>
        <p:xfrm>
          <a:off x="6781800" y="2133600"/>
          <a:ext cx="546100" cy="393700"/>
        </p:xfrm>
        <a:graphic>
          <a:graphicData uri="http://schemas.openxmlformats.org/presentationml/2006/ole">
            <p:oleObj spid="_x0000_s2050" name="Формула" r:id="rId3" imgW="393480" imgH="241200" progId="Equation.3">
              <p:embed/>
            </p:oleObj>
          </a:graphicData>
        </a:graphic>
      </p:graphicFrame>
      <p:graphicFrame>
        <p:nvGraphicFramePr>
          <p:cNvPr id="2051" name="Object 28"/>
          <p:cNvGraphicFramePr>
            <a:graphicFrameLocks noChangeAspect="1"/>
          </p:cNvGraphicFramePr>
          <p:nvPr/>
        </p:nvGraphicFramePr>
        <p:xfrm>
          <a:off x="4419600" y="1828800"/>
          <a:ext cx="457200" cy="406400"/>
        </p:xfrm>
        <a:graphic>
          <a:graphicData uri="http://schemas.openxmlformats.org/presentationml/2006/ole">
            <p:oleObj spid="_x0000_s2051" name="Формула" r:id="rId4" imgW="342720" imgH="253800" progId="Equation.3">
              <p:embed/>
            </p:oleObj>
          </a:graphicData>
        </a:graphic>
      </p:graphicFrame>
      <p:graphicFrame>
        <p:nvGraphicFramePr>
          <p:cNvPr id="2052" name="Object 29"/>
          <p:cNvGraphicFramePr>
            <a:graphicFrameLocks noChangeAspect="1"/>
          </p:cNvGraphicFramePr>
          <p:nvPr/>
        </p:nvGraphicFramePr>
        <p:xfrm>
          <a:off x="1219200" y="2209800"/>
          <a:ext cx="419100" cy="393700"/>
        </p:xfrm>
        <a:graphic>
          <a:graphicData uri="http://schemas.openxmlformats.org/presentationml/2006/ole">
            <p:oleObj spid="_x0000_s2052" name="Формула" r:id="rId5" imgW="342720" imgH="241200" progId="Equation.3">
              <p:embed/>
            </p:oleObj>
          </a:graphicData>
        </a:graphic>
      </p:graphicFrame>
      <p:graphicFrame>
        <p:nvGraphicFramePr>
          <p:cNvPr id="2053" name="Object 30"/>
          <p:cNvGraphicFramePr>
            <a:graphicFrameLocks noChangeAspect="1"/>
          </p:cNvGraphicFramePr>
          <p:nvPr/>
        </p:nvGraphicFramePr>
        <p:xfrm>
          <a:off x="4191000" y="2743200"/>
          <a:ext cx="382588" cy="381000"/>
        </p:xfrm>
        <a:graphic>
          <a:graphicData uri="http://schemas.openxmlformats.org/presentationml/2006/ole">
            <p:oleObj spid="_x0000_s2053" name="Формула" r:id="rId6" imgW="228600" imgH="241200" progId="Equation.3">
              <p:embed/>
            </p:oleObj>
          </a:graphicData>
        </a:graphic>
      </p:graphicFrame>
      <p:graphicFrame>
        <p:nvGraphicFramePr>
          <p:cNvPr id="2054" name="Object 33"/>
          <p:cNvGraphicFramePr>
            <a:graphicFrameLocks noChangeAspect="1"/>
          </p:cNvGraphicFramePr>
          <p:nvPr/>
        </p:nvGraphicFramePr>
        <p:xfrm>
          <a:off x="4267200" y="3733800"/>
          <a:ext cx="685800" cy="304800"/>
        </p:xfrm>
        <a:graphic>
          <a:graphicData uri="http://schemas.openxmlformats.org/presentationml/2006/ole">
            <p:oleObj spid="_x0000_s2054" name="Формула" r:id="rId7" imgW="495000" imgH="203040" progId="Equation.3">
              <p:embed/>
            </p:oleObj>
          </a:graphicData>
        </a:graphic>
      </p:graphicFrame>
      <p:sp>
        <p:nvSpPr>
          <p:cNvPr id="206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5" name="Object 34"/>
          <p:cNvGraphicFramePr>
            <a:graphicFrameLocks noChangeAspect="1"/>
          </p:cNvGraphicFramePr>
          <p:nvPr/>
        </p:nvGraphicFramePr>
        <p:xfrm>
          <a:off x="609600" y="5715000"/>
          <a:ext cx="3962400" cy="619125"/>
        </p:xfrm>
        <a:graphic>
          <a:graphicData uri="http://schemas.openxmlformats.org/presentationml/2006/ole">
            <p:oleObj spid="_x0000_s2055" name="Формула" r:id="rId8" imgW="2755900" imgH="406400" progId="Equation.3">
              <p:embed/>
            </p:oleObj>
          </a:graphicData>
        </a:graphic>
      </p:graphicFrame>
      <p:sp>
        <p:nvSpPr>
          <p:cNvPr id="2063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ea typeface="Times New Roman" pitchFamily="18" charset="0"/>
                <a:cs typeface="Arial" charset="0"/>
              </a:rPr>
              <a:t> 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064" name="Rectangle 39"/>
          <p:cNvSpPr>
            <a:spLocks noChangeArrowheads="1"/>
          </p:cNvSpPr>
          <p:nvPr/>
        </p:nvSpPr>
        <p:spPr bwMode="auto">
          <a:xfrm>
            <a:off x="4495800" y="4702175"/>
            <a:ext cx="4648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         - </a:t>
            </a:r>
            <a:r>
              <a:rPr lang="ru-RU" sz="1200">
                <a:ea typeface="Times New Roman" pitchFamily="18" charset="0"/>
                <a:cs typeface="Arial" charset="0"/>
              </a:rPr>
              <a:t>функция потерь при принятии </a:t>
            </a:r>
            <a:r>
              <a:rPr lang="en-US" sz="1200">
                <a:ea typeface="Times New Roman" pitchFamily="18" charset="0"/>
                <a:cs typeface="Arial" charset="0"/>
              </a:rPr>
              <a:t>j</a:t>
            </a:r>
            <a:r>
              <a:rPr lang="ru-RU" sz="1200">
                <a:ea typeface="Times New Roman" pitchFamily="18" charset="0"/>
                <a:cs typeface="Arial" charset="0"/>
              </a:rPr>
              <a:t>-ой гипотезы </a:t>
            </a:r>
            <a:r>
              <a:rPr lang="en-US" sz="1200">
                <a:ea typeface="Times New Roman" pitchFamily="18" charset="0"/>
                <a:cs typeface="Arial" charset="0"/>
              </a:rPr>
              <a:t>S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j </a:t>
            </a:r>
            <a:r>
              <a:rPr lang="ru-RU" sz="1200">
                <a:ea typeface="Times New Roman" pitchFamily="18" charset="0"/>
                <a:cs typeface="Arial" charset="0"/>
              </a:rPr>
              <a:t>, когда на входе имеется  </a:t>
            </a:r>
            <a:r>
              <a:rPr lang="en-US" sz="1200">
                <a:ea typeface="Times New Roman" pitchFamily="18" charset="0"/>
                <a:cs typeface="Arial" charset="0"/>
              </a:rPr>
              <a:t>i</a:t>
            </a:r>
            <a:r>
              <a:rPr lang="ru-RU" sz="1200">
                <a:ea typeface="Times New Roman" pitchFamily="18" charset="0"/>
                <a:cs typeface="Arial" charset="0"/>
              </a:rPr>
              <a:t>-ый     сигнал;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200">
                <a:ea typeface="Times New Roman" pitchFamily="18" charset="0"/>
                <a:cs typeface="Arial" charset="0"/>
              </a:rPr>
              <a:t>          </a:t>
            </a:r>
            <a:r>
              <a:rPr lang="en-US" sz="1200">
                <a:ea typeface="Times New Roman" pitchFamily="18" charset="0"/>
                <a:cs typeface="Arial" charset="0"/>
              </a:rPr>
              <a:t>P</a:t>
            </a:r>
            <a:r>
              <a:rPr lang="ru-RU" sz="1200">
                <a:ea typeface="Times New Roman" pitchFamily="18" charset="0"/>
                <a:cs typeface="Arial" charset="0"/>
              </a:rPr>
              <a:t>(</a:t>
            </a:r>
            <a:r>
              <a:rPr lang="en-US" sz="1200">
                <a:ea typeface="Times New Roman" pitchFamily="18" charset="0"/>
                <a:cs typeface="Arial" charset="0"/>
              </a:rPr>
              <a:t>Z</a:t>
            </a:r>
            <a:r>
              <a:rPr lang="ru-RU" sz="1200">
                <a:ea typeface="Times New Roman" pitchFamily="18" charset="0"/>
                <a:cs typeface="Arial" charset="0"/>
              </a:rPr>
              <a:t>|</a:t>
            </a:r>
            <a:r>
              <a:rPr lang="en-US" sz="1200">
                <a:ea typeface="Times New Roman" pitchFamily="18" charset="0"/>
                <a:cs typeface="Arial" charset="0"/>
              </a:rPr>
              <a:t>S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i</a:t>
            </a:r>
            <a:r>
              <a:rPr lang="en-US" sz="1200">
                <a:ea typeface="Times New Roman" pitchFamily="18" charset="0"/>
                <a:cs typeface="Arial" charset="0"/>
              </a:rPr>
              <a:t> </a:t>
            </a:r>
            <a:r>
              <a:rPr lang="ru-RU" sz="1200">
                <a:ea typeface="Times New Roman" pitchFamily="18" charset="0"/>
                <a:cs typeface="Arial" charset="0"/>
              </a:rPr>
              <a:t>) –  условная плотность вероятности гипотезы </a:t>
            </a:r>
            <a:r>
              <a:rPr lang="en-US" sz="1200">
                <a:ea typeface="Times New Roman" pitchFamily="18" charset="0"/>
                <a:cs typeface="Arial" charset="0"/>
              </a:rPr>
              <a:t>S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i</a:t>
            </a:r>
            <a:r>
              <a:rPr lang="ru-RU" sz="1200">
                <a:ea typeface="Times New Roman" pitchFamily="18" charset="0"/>
                <a:cs typeface="Arial" charset="0"/>
              </a:rPr>
              <a:t>  для измеренного значения </a:t>
            </a:r>
            <a:r>
              <a:rPr lang="en-US" sz="1200">
                <a:ea typeface="Times New Roman" pitchFamily="18" charset="0"/>
                <a:cs typeface="Arial" charset="0"/>
              </a:rPr>
              <a:t>Z</a:t>
            </a:r>
            <a:r>
              <a:rPr lang="ru-RU" sz="1200">
                <a:ea typeface="Times New Roman" pitchFamily="18" charset="0"/>
                <a:cs typeface="Arial" charset="0"/>
              </a:rPr>
              <a:t> </a:t>
            </a:r>
            <a:r>
              <a:rPr lang="en-US" sz="1200">
                <a:ea typeface="Times New Roman" pitchFamily="18" charset="0"/>
                <a:cs typeface="Arial" charset="0"/>
              </a:rPr>
              <a:t> (</a:t>
            </a:r>
            <a:r>
              <a:rPr lang="ru-RU" sz="1200">
                <a:ea typeface="Times New Roman" pitchFamily="18" charset="0"/>
                <a:cs typeface="Arial" charset="0"/>
              </a:rPr>
              <a:t>функция правдоподобия);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200">
                <a:ea typeface="Times New Roman" pitchFamily="18" charset="0"/>
                <a:cs typeface="Arial" charset="0"/>
              </a:rPr>
              <a:t>	</a:t>
            </a:r>
            <a:r>
              <a:rPr lang="en-US" sz="1200">
                <a:ea typeface="Times New Roman" pitchFamily="18" charset="0"/>
                <a:cs typeface="Arial" charset="0"/>
              </a:rPr>
              <a:t>p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i </a:t>
            </a:r>
            <a:r>
              <a:rPr lang="ru-RU" sz="1200">
                <a:ea typeface="Times New Roman" pitchFamily="18" charset="0"/>
                <a:cs typeface="Arial" charset="0"/>
              </a:rPr>
              <a:t> -  априорная вероятность гипотезы </a:t>
            </a:r>
            <a:r>
              <a:rPr lang="en-US" sz="1200">
                <a:ea typeface="Times New Roman" pitchFamily="18" charset="0"/>
                <a:cs typeface="Arial" charset="0"/>
              </a:rPr>
              <a:t>S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i </a:t>
            </a:r>
            <a:r>
              <a:rPr lang="ru-RU" sz="1200">
                <a:ea typeface="Times New Roman" pitchFamily="18" charset="0"/>
                <a:cs typeface="Arial" charset="0"/>
              </a:rPr>
              <a:t>;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200">
                <a:ea typeface="Times New Roman" pitchFamily="18" charset="0"/>
                <a:cs typeface="Arial" charset="0"/>
              </a:rPr>
              <a:t>	</a:t>
            </a:r>
            <a:r>
              <a:rPr lang="en-US" sz="1200">
                <a:ea typeface="Times New Roman" pitchFamily="18" charset="0"/>
                <a:cs typeface="Arial" charset="0"/>
              </a:rPr>
              <a:t>F</a:t>
            </a:r>
            <a:r>
              <a:rPr lang="ru-RU" sz="1200">
                <a:ea typeface="Times New Roman" pitchFamily="18" charset="0"/>
                <a:cs typeface="Arial" charset="0"/>
              </a:rPr>
              <a:t>(</a:t>
            </a:r>
            <a:r>
              <a:rPr lang="en-US" sz="1200">
                <a:ea typeface="Times New Roman" pitchFamily="18" charset="0"/>
                <a:cs typeface="Arial" charset="0"/>
              </a:rPr>
              <a:t>D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j</a:t>
            </a:r>
            <a:r>
              <a:rPr lang="ru-RU" sz="1200">
                <a:ea typeface="Times New Roman" pitchFamily="18" charset="0"/>
                <a:cs typeface="Arial" charset="0"/>
              </a:rPr>
              <a:t>|</a:t>
            </a:r>
            <a:r>
              <a:rPr lang="en-US" sz="1200">
                <a:ea typeface="Times New Roman" pitchFamily="18" charset="0"/>
                <a:cs typeface="Arial" charset="0"/>
              </a:rPr>
              <a:t>Z</a:t>
            </a:r>
            <a:r>
              <a:rPr lang="ru-RU" sz="1200">
                <a:ea typeface="Times New Roman" pitchFamily="18" charset="0"/>
                <a:cs typeface="Arial" charset="0"/>
              </a:rPr>
              <a:t>) – оптимальная решающая функция.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065" name="Rectangle 4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6" name="Object 41"/>
          <p:cNvGraphicFramePr>
            <a:graphicFrameLocks noChangeAspect="1"/>
          </p:cNvGraphicFramePr>
          <p:nvPr/>
        </p:nvGraphicFramePr>
        <p:xfrm>
          <a:off x="4495800" y="4800600"/>
          <a:ext cx="304800" cy="304800"/>
        </p:xfrm>
        <a:graphic>
          <a:graphicData uri="http://schemas.openxmlformats.org/presentationml/2006/ole">
            <p:oleObj spid="_x0000_s2056" name="Формула" r:id="rId9" imgW="228600" imgH="241200" progId="Equation.3">
              <p:embed/>
            </p:oleObj>
          </a:graphicData>
        </a:graphic>
      </p:graphicFrame>
      <p:graphicFrame>
        <p:nvGraphicFramePr>
          <p:cNvPr id="2057" name="Object 42"/>
          <p:cNvGraphicFramePr>
            <a:graphicFrameLocks noChangeAspect="1"/>
          </p:cNvGraphicFramePr>
          <p:nvPr/>
        </p:nvGraphicFramePr>
        <p:xfrm>
          <a:off x="4572000" y="3429000"/>
          <a:ext cx="660400" cy="317500"/>
        </p:xfrm>
        <a:graphic>
          <a:graphicData uri="http://schemas.openxmlformats.org/presentationml/2006/ole">
            <p:oleObj spid="_x0000_s2057" name="Формула" r:id="rId10" imgW="660240" imgH="241200" progId="Equation.3">
              <p:embed/>
            </p:oleObj>
          </a:graphicData>
        </a:graphic>
      </p:graphicFrame>
      <p:sp>
        <p:nvSpPr>
          <p:cNvPr id="2066" name="TextBox 36"/>
          <p:cNvSpPr txBox="1">
            <a:spLocks noChangeArrowheads="1"/>
          </p:cNvSpPr>
          <p:nvPr/>
        </p:nvSpPr>
        <p:spPr bwMode="auto">
          <a:xfrm>
            <a:off x="457200" y="533400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Формула среднего риска</a:t>
            </a:r>
          </a:p>
        </p:txBody>
      </p:sp>
      <p:sp>
        <p:nvSpPr>
          <p:cNvPr id="2067" name="Rectangle 35"/>
          <p:cNvSpPr>
            <a:spLocks noChangeArrowheads="1"/>
          </p:cNvSpPr>
          <p:nvPr/>
        </p:nvSpPr>
        <p:spPr bwMode="auto">
          <a:xfrm>
            <a:off x="304800" y="304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2DCE798-EACB-40C3-A3C2-35CAE8AA088D}" type="slidenum">
              <a:rPr lang="ru-RU">
                <a:solidFill>
                  <a:schemeClr val="tx2"/>
                </a:solidFill>
              </a:rPr>
              <a:pPr/>
              <a:t>4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2068" name="Rectangle 36"/>
          <p:cNvSpPr>
            <a:spLocks noChangeArrowheads="1"/>
          </p:cNvSpPr>
          <p:nvPr/>
        </p:nvSpPr>
        <p:spPr bwMode="auto">
          <a:xfrm>
            <a:off x="0" y="228600"/>
            <a:ext cx="6858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2BB045-D4BC-4C98-8685-894509134AE4}" type="slidenum">
              <a:rPr lang="ru-RU" smtClean="0"/>
              <a:pPr/>
              <a:t>5</a:t>
            </a:fld>
            <a:endParaRPr lang="ru-RU" smtClean="0"/>
          </a:p>
        </p:txBody>
      </p:sp>
      <p:graphicFrame>
        <p:nvGraphicFramePr>
          <p:cNvPr id="3074" name="Object 30"/>
          <p:cNvGraphicFramePr>
            <a:graphicFrameLocks noChangeAspect="1"/>
          </p:cNvGraphicFramePr>
          <p:nvPr/>
        </p:nvGraphicFramePr>
        <p:xfrm>
          <a:off x="533400" y="2133600"/>
          <a:ext cx="533400" cy="457200"/>
        </p:xfrm>
        <a:graphic>
          <a:graphicData uri="http://schemas.openxmlformats.org/presentationml/2006/ole">
            <p:oleObj spid="_x0000_s3074" name="Формула" r:id="rId3" imgW="215713" imgH="203024" progId="Equation.3">
              <p:embed/>
            </p:oleObj>
          </a:graphicData>
        </a:graphic>
      </p:graphicFrame>
      <p:grpSp>
        <p:nvGrpSpPr>
          <p:cNvPr id="3081" name="Group 1"/>
          <p:cNvGrpSpPr>
            <a:grpSpLocks noChangeAspect="1"/>
          </p:cNvGrpSpPr>
          <p:nvPr/>
        </p:nvGrpSpPr>
        <p:grpSpPr bwMode="auto">
          <a:xfrm>
            <a:off x="1143000" y="1905000"/>
            <a:ext cx="3582988" cy="2808288"/>
            <a:chOff x="2846" y="10965"/>
            <a:chExt cx="3106" cy="2508"/>
          </a:xfrm>
        </p:grpSpPr>
        <p:sp>
          <p:nvSpPr>
            <p:cNvPr id="3110" name="Line 34"/>
            <p:cNvSpPr>
              <a:spLocks noChangeShapeType="1"/>
            </p:cNvSpPr>
            <p:nvPr/>
          </p:nvSpPr>
          <p:spPr bwMode="auto">
            <a:xfrm flipV="1">
              <a:off x="2846" y="12498"/>
              <a:ext cx="1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Line 33"/>
            <p:cNvSpPr>
              <a:spLocks noChangeShapeType="1"/>
            </p:cNvSpPr>
            <p:nvPr/>
          </p:nvSpPr>
          <p:spPr bwMode="auto">
            <a:xfrm>
              <a:off x="2846" y="12079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Line 32"/>
            <p:cNvSpPr>
              <a:spLocks noChangeShapeType="1"/>
            </p:cNvSpPr>
            <p:nvPr/>
          </p:nvSpPr>
          <p:spPr bwMode="auto">
            <a:xfrm>
              <a:off x="2846" y="11661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Line 31"/>
            <p:cNvSpPr>
              <a:spLocks noChangeShapeType="1"/>
            </p:cNvSpPr>
            <p:nvPr/>
          </p:nvSpPr>
          <p:spPr bwMode="auto">
            <a:xfrm>
              <a:off x="2846" y="11383"/>
              <a:ext cx="1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Line 28"/>
            <p:cNvSpPr>
              <a:spLocks noChangeShapeType="1"/>
            </p:cNvSpPr>
            <p:nvPr/>
          </p:nvSpPr>
          <p:spPr bwMode="auto">
            <a:xfrm flipV="1">
              <a:off x="2847" y="10965"/>
              <a:ext cx="2" cy="1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Line 27"/>
            <p:cNvSpPr>
              <a:spLocks noChangeShapeType="1"/>
            </p:cNvSpPr>
            <p:nvPr/>
          </p:nvSpPr>
          <p:spPr bwMode="auto">
            <a:xfrm>
              <a:off x="3834" y="12776"/>
              <a:ext cx="0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Line 26"/>
            <p:cNvSpPr>
              <a:spLocks noChangeShapeType="1"/>
            </p:cNvSpPr>
            <p:nvPr/>
          </p:nvSpPr>
          <p:spPr bwMode="auto">
            <a:xfrm>
              <a:off x="4963" y="12776"/>
              <a:ext cx="0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Line 25"/>
            <p:cNvSpPr>
              <a:spLocks noChangeShapeType="1"/>
            </p:cNvSpPr>
            <p:nvPr/>
          </p:nvSpPr>
          <p:spPr bwMode="auto">
            <a:xfrm>
              <a:off x="3269" y="12776"/>
              <a:ext cx="0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Line 24"/>
            <p:cNvSpPr>
              <a:spLocks noChangeShapeType="1"/>
            </p:cNvSpPr>
            <p:nvPr/>
          </p:nvSpPr>
          <p:spPr bwMode="auto">
            <a:xfrm>
              <a:off x="4399" y="12776"/>
              <a:ext cx="0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Text Box 22"/>
            <p:cNvSpPr txBox="1">
              <a:spLocks noChangeArrowheads="1"/>
            </p:cNvSpPr>
            <p:nvPr/>
          </p:nvSpPr>
          <p:spPr bwMode="auto">
            <a:xfrm>
              <a:off x="2987" y="12916"/>
              <a:ext cx="2965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ea typeface="Times New Roman" pitchFamily="18" charset="0"/>
                  <a:cs typeface="Arial" charset="0"/>
                </a:rPr>
                <a:t> </a:t>
              </a:r>
              <a:endParaRPr lang="ru-RU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120" name="Line 21"/>
            <p:cNvSpPr>
              <a:spLocks noChangeShapeType="1"/>
            </p:cNvSpPr>
            <p:nvPr/>
          </p:nvSpPr>
          <p:spPr bwMode="auto">
            <a:xfrm>
              <a:off x="2846" y="12916"/>
              <a:ext cx="28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Freeform 19"/>
            <p:cNvSpPr>
              <a:spLocks/>
            </p:cNvSpPr>
            <p:nvPr/>
          </p:nvSpPr>
          <p:spPr bwMode="auto">
            <a:xfrm>
              <a:off x="2847" y="11383"/>
              <a:ext cx="2835" cy="1533"/>
            </a:xfrm>
            <a:custGeom>
              <a:avLst/>
              <a:gdLst>
                <a:gd name="T0" fmla="*/ 0 w 3614"/>
                <a:gd name="T1" fmla="*/ 0 h 1981"/>
                <a:gd name="T2" fmla="*/ 193 w 3614"/>
                <a:gd name="T3" fmla="*/ 51 h 1981"/>
                <a:gd name="T4" fmla="*/ 507 w 3614"/>
                <a:gd name="T5" fmla="*/ 303 h 1981"/>
                <a:gd name="T6" fmla="*/ 876 w 3614"/>
                <a:gd name="T7" fmla="*/ 698 h 1981"/>
                <a:gd name="T8" fmla="*/ 1606 w 3614"/>
                <a:gd name="T9" fmla="*/ 1078 h 1981"/>
                <a:gd name="T10" fmla="*/ 1660 w 3614"/>
                <a:gd name="T11" fmla="*/ 1078 h 1981"/>
                <a:gd name="T12" fmla="*/ 2131 w 3614"/>
                <a:gd name="T13" fmla="*/ 1138 h 1981"/>
                <a:gd name="T14" fmla="*/ 2214 w 3614"/>
                <a:gd name="T15" fmla="*/ 1186 h 1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4"/>
                <a:gd name="T25" fmla="*/ 0 h 1981"/>
                <a:gd name="T26" fmla="*/ 3614 w 3614"/>
                <a:gd name="T27" fmla="*/ 1981 h 19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4" h="1981">
                  <a:moveTo>
                    <a:pt x="0" y="0"/>
                  </a:moveTo>
                  <a:cubicBezTo>
                    <a:pt x="88" y="0"/>
                    <a:pt x="177" y="1"/>
                    <a:pt x="314" y="85"/>
                  </a:cubicBezTo>
                  <a:cubicBezTo>
                    <a:pt x="451" y="169"/>
                    <a:pt x="639" y="325"/>
                    <a:pt x="824" y="505"/>
                  </a:cubicBezTo>
                  <a:cubicBezTo>
                    <a:pt x="1009" y="685"/>
                    <a:pt x="1126" y="949"/>
                    <a:pt x="1424" y="1165"/>
                  </a:cubicBezTo>
                  <a:cubicBezTo>
                    <a:pt x="1722" y="1381"/>
                    <a:pt x="2397" y="1694"/>
                    <a:pt x="2609" y="1800"/>
                  </a:cubicBezTo>
                  <a:cubicBezTo>
                    <a:pt x="2821" y="1906"/>
                    <a:pt x="2555" y="1783"/>
                    <a:pt x="2698" y="1800"/>
                  </a:cubicBezTo>
                  <a:cubicBezTo>
                    <a:pt x="2841" y="1817"/>
                    <a:pt x="3314" y="1870"/>
                    <a:pt x="3464" y="1900"/>
                  </a:cubicBezTo>
                  <a:cubicBezTo>
                    <a:pt x="3614" y="1930"/>
                    <a:pt x="3591" y="1968"/>
                    <a:pt x="3598" y="198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18"/>
            <p:cNvSpPr>
              <a:spLocks/>
            </p:cNvSpPr>
            <p:nvPr/>
          </p:nvSpPr>
          <p:spPr bwMode="auto">
            <a:xfrm>
              <a:off x="2846" y="11384"/>
              <a:ext cx="2259" cy="1532"/>
            </a:xfrm>
            <a:custGeom>
              <a:avLst/>
              <a:gdLst>
                <a:gd name="T0" fmla="*/ 0 w 2880"/>
                <a:gd name="T1" fmla="*/ 0 h 1979"/>
                <a:gd name="T2" fmla="*/ 166 w 2880"/>
                <a:gd name="T3" fmla="*/ 59 h 1979"/>
                <a:gd name="T4" fmla="*/ 378 w 2880"/>
                <a:gd name="T5" fmla="*/ 266 h 1979"/>
                <a:gd name="T6" fmla="*/ 572 w 2880"/>
                <a:gd name="T7" fmla="*/ 537 h 1979"/>
                <a:gd name="T8" fmla="*/ 831 w 2880"/>
                <a:gd name="T9" fmla="*/ 814 h 1979"/>
                <a:gd name="T10" fmla="*/ 1154 w 2880"/>
                <a:gd name="T11" fmla="*/ 985 h 1979"/>
                <a:gd name="T12" fmla="*/ 1495 w 2880"/>
                <a:gd name="T13" fmla="*/ 1137 h 1979"/>
                <a:gd name="T14" fmla="*/ 1744 w 2880"/>
                <a:gd name="T15" fmla="*/ 1137 h 1979"/>
                <a:gd name="T16" fmla="*/ 1661 w 2880"/>
                <a:gd name="T17" fmla="*/ 1186 h 1979"/>
                <a:gd name="T18" fmla="*/ 1606 w 2880"/>
                <a:gd name="T19" fmla="*/ 1137 h 19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0"/>
                <a:gd name="T31" fmla="*/ 0 h 1979"/>
                <a:gd name="T32" fmla="*/ 2880 w 2880"/>
                <a:gd name="T33" fmla="*/ 1979 h 19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0" h="1979">
                  <a:moveTo>
                    <a:pt x="0" y="0"/>
                  </a:moveTo>
                  <a:cubicBezTo>
                    <a:pt x="84" y="12"/>
                    <a:pt x="168" y="24"/>
                    <a:pt x="270" y="98"/>
                  </a:cubicBezTo>
                  <a:cubicBezTo>
                    <a:pt x="372" y="172"/>
                    <a:pt x="505" y="310"/>
                    <a:pt x="615" y="443"/>
                  </a:cubicBezTo>
                  <a:cubicBezTo>
                    <a:pt x="725" y="576"/>
                    <a:pt x="808" y="745"/>
                    <a:pt x="930" y="897"/>
                  </a:cubicBezTo>
                  <a:cubicBezTo>
                    <a:pt x="1052" y="1049"/>
                    <a:pt x="1192" y="1234"/>
                    <a:pt x="1350" y="1358"/>
                  </a:cubicBezTo>
                  <a:cubicBezTo>
                    <a:pt x="1508" y="1482"/>
                    <a:pt x="1695" y="1553"/>
                    <a:pt x="1875" y="1643"/>
                  </a:cubicBezTo>
                  <a:cubicBezTo>
                    <a:pt x="2055" y="1733"/>
                    <a:pt x="2270" y="1856"/>
                    <a:pt x="2430" y="1898"/>
                  </a:cubicBezTo>
                  <a:cubicBezTo>
                    <a:pt x="2590" y="1940"/>
                    <a:pt x="2790" y="1885"/>
                    <a:pt x="2835" y="1898"/>
                  </a:cubicBezTo>
                  <a:cubicBezTo>
                    <a:pt x="2880" y="1911"/>
                    <a:pt x="2737" y="1979"/>
                    <a:pt x="2700" y="1979"/>
                  </a:cubicBezTo>
                  <a:cubicBezTo>
                    <a:pt x="2663" y="1979"/>
                    <a:pt x="2610" y="1898"/>
                    <a:pt x="2610" y="1898"/>
                  </a:cubicBezTo>
                </a:path>
              </a:pathLst>
            </a:cu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Freeform 17"/>
            <p:cNvSpPr>
              <a:spLocks/>
            </p:cNvSpPr>
            <p:nvPr/>
          </p:nvSpPr>
          <p:spPr bwMode="auto">
            <a:xfrm>
              <a:off x="2847" y="11384"/>
              <a:ext cx="1693" cy="1470"/>
            </a:xfrm>
            <a:custGeom>
              <a:avLst/>
              <a:gdLst>
                <a:gd name="T0" fmla="*/ 0 w 2158"/>
                <a:gd name="T1" fmla="*/ 0 h 1898"/>
                <a:gd name="T2" fmla="*/ 166 w 2158"/>
                <a:gd name="T3" fmla="*/ 86 h 1898"/>
                <a:gd name="T4" fmla="*/ 331 w 2158"/>
                <a:gd name="T5" fmla="*/ 328 h 1898"/>
                <a:gd name="T6" fmla="*/ 498 w 2158"/>
                <a:gd name="T7" fmla="*/ 626 h 1898"/>
                <a:gd name="T8" fmla="*/ 719 w 2158"/>
                <a:gd name="T9" fmla="*/ 967 h 1898"/>
                <a:gd name="T10" fmla="*/ 996 w 2158"/>
                <a:gd name="T11" fmla="*/ 1079 h 1898"/>
                <a:gd name="T12" fmla="*/ 1328 w 2158"/>
                <a:gd name="T13" fmla="*/ 1139 h 1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58"/>
                <a:gd name="T22" fmla="*/ 0 h 1898"/>
                <a:gd name="T23" fmla="*/ 2158 w 2158"/>
                <a:gd name="T24" fmla="*/ 1898 h 18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8" h="1898">
                  <a:moveTo>
                    <a:pt x="0" y="0"/>
                  </a:moveTo>
                  <a:cubicBezTo>
                    <a:pt x="89" y="26"/>
                    <a:pt x="179" y="52"/>
                    <a:pt x="269" y="143"/>
                  </a:cubicBezTo>
                  <a:cubicBezTo>
                    <a:pt x="359" y="234"/>
                    <a:pt x="448" y="398"/>
                    <a:pt x="538" y="548"/>
                  </a:cubicBezTo>
                  <a:cubicBezTo>
                    <a:pt x="628" y="698"/>
                    <a:pt x="704" y="866"/>
                    <a:pt x="809" y="1043"/>
                  </a:cubicBezTo>
                  <a:cubicBezTo>
                    <a:pt x="914" y="1220"/>
                    <a:pt x="1034" y="1487"/>
                    <a:pt x="1169" y="1613"/>
                  </a:cubicBezTo>
                  <a:cubicBezTo>
                    <a:pt x="1304" y="1739"/>
                    <a:pt x="1454" y="1751"/>
                    <a:pt x="1619" y="1798"/>
                  </a:cubicBezTo>
                  <a:cubicBezTo>
                    <a:pt x="1784" y="1845"/>
                    <a:pt x="2068" y="1898"/>
                    <a:pt x="2158" y="1898"/>
                  </a:cubicBezTo>
                </a:path>
              </a:pathLst>
            </a:cu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Freeform 16"/>
            <p:cNvSpPr>
              <a:spLocks/>
            </p:cNvSpPr>
            <p:nvPr/>
          </p:nvSpPr>
          <p:spPr bwMode="auto">
            <a:xfrm>
              <a:off x="2847" y="11384"/>
              <a:ext cx="140" cy="99"/>
            </a:xfrm>
            <a:custGeom>
              <a:avLst/>
              <a:gdLst>
                <a:gd name="T0" fmla="*/ 0 w 178"/>
                <a:gd name="T1" fmla="*/ 0 h 128"/>
                <a:gd name="T2" fmla="*/ 110 w 178"/>
                <a:gd name="T3" fmla="*/ 77 h 128"/>
                <a:gd name="T4" fmla="*/ 0 60000 65536"/>
                <a:gd name="T5" fmla="*/ 0 60000 65536"/>
                <a:gd name="T6" fmla="*/ 0 w 178"/>
                <a:gd name="T7" fmla="*/ 0 h 128"/>
                <a:gd name="T8" fmla="*/ 178 w 178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8" h="128">
                  <a:moveTo>
                    <a:pt x="0" y="0"/>
                  </a:moveTo>
                  <a:cubicBezTo>
                    <a:pt x="74" y="53"/>
                    <a:pt x="148" y="107"/>
                    <a:pt x="178" y="12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Freeform 15"/>
            <p:cNvSpPr>
              <a:spLocks/>
            </p:cNvSpPr>
            <p:nvPr/>
          </p:nvSpPr>
          <p:spPr bwMode="auto">
            <a:xfrm>
              <a:off x="2987" y="11483"/>
              <a:ext cx="1235" cy="1433"/>
            </a:xfrm>
            <a:custGeom>
              <a:avLst/>
              <a:gdLst>
                <a:gd name="T0" fmla="*/ 0 w 1575"/>
                <a:gd name="T1" fmla="*/ 0 h 1851"/>
                <a:gd name="T2" fmla="*/ 120 w 1575"/>
                <a:gd name="T3" fmla="*/ 207 h 1851"/>
                <a:gd name="T4" fmla="*/ 304 w 1575"/>
                <a:gd name="T5" fmla="*/ 620 h 1851"/>
                <a:gd name="T6" fmla="*/ 535 w 1575"/>
                <a:gd name="T7" fmla="*/ 926 h 1851"/>
                <a:gd name="T8" fmla="*/ 968 w 1575"/>
                <a:gd name="T9" fmla="*/ 1109 h 1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5"/>
                <a:gd name="T16" fmla="*/ 0 h 1851"/>
                <a:gd name="T17" fmla="*/ 1575 w 1575"/>
                <a:gd name="T18" fmla="*/ 1851 h 18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5" h="1851">
                  <a:moveTo>
                    <a:pt x="0" y="0"/>
                  </a:moveTo>
                  <a:cubicBezTo>
                    <a:pt x="56" y="86"/>
                    <a:pt x="112" y="172"/>
                    <a:pt x="195" y="345"/>
                  </a:cubicBezTo>
                  <a:cubicBezTo>
                    <a:pt x="278" y="518"/>
                    <a:pt x="382" y="835"/>
                    <a:pt x="495" y="1035"/>
                  </a:cubicBezTo>
                  <a:cubicBezTo>
                    <a:pt x="608" y="1235"/>
                    <a:pt x="690" y="1409"/>
                    <a:pt x="870" y="1545"/>
                  </a:cubicBezTo>
                  <a:cubicBezTo>
                    <a:pt x="1050" y="1681"/>
                    <a:pt x="1465" y="1813"/>
                    <a:pt x="1575" y="1851"/>
                  </a:cubicBezTo>
                </a:path>
              </a:pathLst>
            </a:custGeom>
            <a:no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Freeform 14"/>
            <p:cNvSpPr>
              <a:spLocks/>
            </p:cNvSpPr>
            <p:nvPr/>
          </p:nvSpPr>
          <p:spPr bwMode="auto">
            <a:xfrm>
              <a:off x="2847" y="11384"/>
              <a:ext cx="799" cy="1470"/>
            </a:xfrm>
            <a:custGeom>
              <a:avLst/>
              <a:gdLst>
                <a:gd name="T0" fmla="*/ 0 w 1019"/>
                <a:gd name="T1" fmla="*/ 0 h 1899"/>
                <a:gd name="T2" fmla="*/ 110 w 1019"/>
                <a:gd name="T3" fmla="*/ 149 h 1899"/>
                <a:gd name="T4" fmla="*/ 267 w 1019"/>
                <a:gd name="T5" fmla="*/ 714 h 1899"/>
                <a:gd name="T6" fmla="*/ 442 w 1019"/>
                <a:gd name="T7" fmla="*/ 1012 h 1899"/>
                <a:gd name="T8" fmla="*/ 626 w 1019"/>
                <a:gd name="T9" fmla="*/ 1138 h 18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9"/>
                <a:gd name="T16" fmla="*/ 0 h 1899"/>
                <a:gd name="T17" fmla="*/ 1019 w 1019"/>
                <a:gd name="T18" fmla="*/ 1899 h 18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9" h="1899">
                  <a:moveTo>
                    <a:pt x="0" y="0"/>
                  </a:moveTo>
                  <a:cubicBezTo>
                    <a:pt x="53" y="24"/>
                    <a:pt x="106" y="49"/>
                    <a:pt x="178" y="248"/>
                  </a:cubicBezTo>
                  <a:cubicBezTo>
                    <a:pt x="250" y="447"/>
                    <a:pt x="344" y="953"/>
                    <a:pt x="434" y="1193"/>
                  </a:cubicBezTo>
                  <a:cubicBezTo>
                    <a:pt x="524" y="1433"/>
                    <a:pt x="622" y="1570"/>
                    <a:pt x="719" y="1688"/>
                  </a:cubicBezTo>
                  <a:cubicBezTo>
                    <a:pt x="816" y="1806"/>
                    <a:pt x="969" y="1864"/>
                    <a:pt x="1019" y="189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3127" name="AutoShape 13"/>
            <p:cNvCxnSpPr>
              <a:cxnSpLocks noChangeShapeType="1"/>
            </p:cNvCxnSpPr>
            <p:nvPr/>
          </p:nvCxnSpPr>
          <p:spPr bwMode="auto">
            <a:xfrm flipV="1">
              <a:off x="3141" y="11240"/>
              <a:ext cx="610" cy="5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28" name="AutoShape 12"/>
            <p:cNvCxnSpPr>
              <a:cxnSpLocks noChangeShapeType="1"/>
            </p:cNvCxnSpPr>
            <p:nvPr/>
          </p:nvCxnSpPr>
          <p:spPr bwMode="auto">
            <a:xfrm>
              <a:off x="3140" y="11750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29" name="AutoShape 11"/>
            <p:cNvCxnSpPr>
              <a:cxnSpLocks noChangeShapeType="1"/>
            </p:cNvCxnSpPr>
            <p:nvPr/>
          </p:nvCxnSpPr>
          <p:spPr bwMode="auto">
            <a:xfrm flipV="1">
              <a:off x="3188" y="11589"/>
              <a:ext cx="822" cy="7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30" name="AutoShape 10"/>
            <p:cNvCxnSpPr>
              <a:cxnSpLocks noChangeShapeType="1"/>
            </p:cNvCxnSpPr>
            <p:nvPr/>
          </p:nvCxnSpPr>
          <p:spPr bwMode="auto">
            <a:xfrm flipV="1">
              <a:off x="4317" y="11880"/>
              <a:ext cx="458" cy="7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31" name="AutoShape 9"/>
            <p:cNvCxnSpPr>
              <a:cxnSpLocks noChangeShapeType="1"/>
            </p:cNvCxnSpPr>
            <p:nvPr/>
          </p:nvCxnSpPr>
          <p:spPr bwMode="auto">
            <a:xfrm flipV="1">
              <a:off x="3751" y="11963"/>
              <a:ext cx="648" cy="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32" name="AutoShape 8"/>
            <p:cNvCxnSpPr>
              <a:cxnSpLocks noChangeShapeType="1"/>
            </p:cNvCxnSpPr>
            <p:nvPr/>
          </p:nvCxnSpPr>
          <p:spPr bwMode="auto">
            <a:xfrm>
              <a:off x="5070" y="12853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33" name="AutoShape 7"/>
            <p:cNvCxnSpPr>
              <a:cxnSpLocks noChangeShapeType="1"/>
            </p:cNvCxnSpPr>
            <p:nvPr/>
          </p:nvCxnSpPr>
          <p:spPr bwMode="auto">
            <a:xfrm flipV="1">
              <a:off x="4825" y="12079"/>
              <a:ext cx="280" cy="6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134" name="Text Box 6"/>
            <p:cNvSpPr txBox="1">
              <a:spLocks noChangeArrowheads="1"/>
            </p:cNvSpPr>
            <p:nvPr/>
          </p:nvSpPr>
          <p:spPr bwMode="auto">
            <a:xfrm>
              <a:off x="3646" y="10965"/>
              <a:ext cx="894" cy="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>
                  <a:ea typeface="Times New Roman" pitchFamily="18" charset="0"/>
                  <a:cs typeface="Arial" charset="0"/>
                </a:rPr>
                <a:t>N =50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135" name="Text Box 5"/>
            <p:cNvSpPr txBox="1">
              <a:spLocks noChangeArrowheads="1"/>
            </p:cNvSpPr>
            <p:nvPr/>
          </p:nvSpPr>
          <p:spPr bwMode="auto">
            <a:xfrm>
              <a:off x="3905" y="11309"/>
              <a:ext cx="920" cy="2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>
                  <a:ea typeface="Times New Roman" pitchFamily="18" charset="0"/>
                  <a:cs typeface="Arial" charset="0"/>
                </a:rPr>
                <a:t>N = 100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136" name="Text Box 4"/>
            <p:cNvSpPr txBox="1">
              <a:spLocks noChangeArrowheads="1"/>
            </p:cNvSpPr>
            <p:nvPr/>
          </p:nvSpPr>
          <p:spPr bwMode="auto">
            <a:xfrm>
              <a:off x="3905" y="11751"/>
              <a:ext cx="635" cy="3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>
                  <a:ea typeface="Times New Roman" pitchFamily="18" charset="0"/>
                  <a:cs typeface="Arial" charset="0"/>
                </a:rPr>
                <a:t>N=25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137" name="Text Box 3"/>
            <p:cNvSpPr txBox="1">
              <a:spLocks noChangeArrowheads="1"/>
            </p:cNvSpPr>
            <p:nvPr/>
          </p:nvSpPr>
          <p:spPr bwMode="auto">
            <a:xfrm>
              <a:off x="4657" y="11661"/>
              <a:ext cx="789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>
                  <a:ea typeface="Times New Roman" pitchFamily="18" charset="0"/>
                  <a:cs typeface="Arial" charset="0"/>
                </a:rPr>
                <a:t>N = 10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138" name="Text Box 2"/>
            <p:cNvSpPr txBox="1">
              <a:spLocks noChangeArrowheads="1"/>
            </p:cNvSpPr>
            <p:nvPr/>
          </p:nvSpPr>
          <p:spPr bwMode="auto">
            <a:xfrm>
              <a:off x="5105" y="12079"/>
              <a:ext cx="847" cy="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>
                  <a:ea typeface="Times New Roman" pitchFamily="18" charset="0"/>
                  <a:cs typeface="Arial" charset="0"/>
                </a:rPr>
                <a:t>N = 4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308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3" name="Rectangle 3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075" name="Object 49"/>
          <p:cNvGraphicFramePr>
            <a:graphicFrameLocks noChangeAspect="1"/>
          </p:cNvGraphicFramePr>
          <p:nvPr/>
        </p:nvGraphicFramePr>
        <p:xfrm>
          <a:off x="381000" y="2819400"/>
          <a:ext cx="609600" cy="990600"/>
        </p:xfrm>
        <a:graphic>
          <a:graphicData uri="http://schemas.openxmlformats.org/presentationml/2006/ole">
            <p:oleObj spid="_x0000_s3075" name="Формула" r:id="rId4" imgW="406224" imgH="660113" progId="Equation.3">
              <p:embed/>
            </p:oleObj>
          </a:graphicData>
        </a:graphic>
      </p:graphicFrame>
      <p:graphicFrame>
        <p:nvGraphicFramePr>
          <p:cNvPr id="3076" name="Object 48"/>
          <p:cNvGraphicFramePr>
            <a:graphicFrameLocks noChangeAspect="1"/>
          </p:cNvGraphicFramePr>
          <p:nvPr/>
        </p:nvGraphicFramePr>
        <p:xfrm>
          <a:off x="381000" y="1066800"/>
          <a:ext cx="914400" cy="533400"/>
        </p:xfrm>
        <a:graphic>
          <a:graphicData uri="http://schemas.openxmlformats.org/presentationml/2006/ole">
            <p:oleObj spid="_x0000_s3076" name="Формула" r:id="rId5" imgW="558720" imgH="380880" progId="Equation.3">
              <p:embed/>
            </p:oleObj>
          </a:graphicData>
        </a:graphic>
      </p:graphicFrame>
      <p:graphicFrame>
        <p:nvGraphicFramePr>
          <p:cNvPr id="3077" name="Object 47"/>
          <p:cNvGraphicFramePr>
            <a:graphicFrameLocks noChangeAspect="1"/>
          </p:cNvGraphicFramePr>
          <p:nvPr/>
        </p:nvGraphicFramePr>
        <p:xfrm>
          <a:off x="1371600" y="762000"/>
          <a:ext cx="6400800" cy="990600"/>
        </p:xfrm>
        <a:graphic>
          <a:graphicData uri="http://schemas.openxmlformats.org/presentationml/2006/ole">
            <p:oleObj spid="_x0000_s3077" name="Формула" r:id="rId6" imgW="2730240" imgH="482400" progId="Equation.3">
              <p:embed/>
            </p:oleObj>
          </a:graphicData>
        </a:graphic>
      </p:graphicFrame>
      <p:sp>
        <p:nvSpPr>
          <p:cNvPr id="3084" name="Rectangle 50"/>
          <p:cNvSpPr>
            <a:spLocks noChangeArrowheads="1"/>
          </p:cNvSpPr>
          <p:nvPr/>
        </p:nvSpPr>
        <p:spPr bwMode="auto">
          <a:xfrm>
            <a:off x="304800" y="2286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cs typeface="Times New Roman" pitchFamily="18" charset="0"/>
              </a:rPr>
              <a:t>РАСЧЕТ   ТОЧНОСТИ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085" name="Rectangle 51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 i="1">
                <a:cs typeface="Times New Roman" pitchFamily="18" charset="0"/>
              </a:rPr>
              <a:t>               </a:t>
            </a:r>
            <a:endParaRPr lang="en-US"/>
          </a:p>
        </p:txBody>
      </p:sp>
      <p:sp>
        <p:nvSpPr>
          <p:cNvPr id="3086" name="Rectangle 52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</a:t>
            </a:r>
            <a:r>
              <a:rPr lang="ru-RU" sz="1200">
                <a:cs typeface="Times New Roman" pitchFamily="18" charset="0"/>
              </a:rPr>
              <a:t>= </a:t>
            </a:r>
            <a:endParaRPr lang="ru-RU"/>
          </a:p>
        </p:txBody>
      </p:sp>
      <p:sp>
        <p:nvSpPr>
          <p:cNvPr id="3087" name="Text Box 54"/>
          <p:cNvSpPr txBox="1">
            <a:spLocks noChangeArrowheads="1"/>
          </p:cNvSpPr>
          <p:nvPr/>
        </p:nvSpPr>
        <p:spPr bwMode="auto">
          <a:xfrm>
            <a:off x="1447800" y="4114800"/>
            <a:ext cx="2743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100">
                <a:latin typeface="Calibri" pitchFamily="34" charset="0"/>
              </a:rPr>
              <a:t> 0,5                1,0              1,5                2,0       </a:t>
            </a:r>
            <a:endParaRPr lang="ru-RU"/>
          </a:p>
        </p:txBody>
      </p:sp>
      <p:graphicFrame>
        <p:nvGraphicFramePr>
          <p:cNvPr id="3078" name="Object 58"/>
          <p:cNvGraphicFramePr>
            <a:graphicFrameLocks noChangeAspect="1"/>
          </p:cNvGraphicFramePr>
          <p:nvPr/>
        </p:nvGraphicFramePr>
        <p:xfrm>
          <a:off x="4267200" y="4114800"/>
          <a:ext cx="406400" cy="381000"/>
        </p:xfrm>
        <a:graphic>
          <a:graphicData uri="http://schemas.openxmlformats.org/presentationml/2006/ole">
            <p:oleObj spid="_x0000_s3078" name="Формула" r:id="rId7" imgW="406080" imgH="380880" progId="Equation.3">
              <p:embed/>
            </p:oleObj>
          </a:graphicData>
        </a:graphic>
      </p:graphicFrame>
      <p:sp>
        <p:nvSpPr>
          <p:cNvPr id="3088" name="Freeform 70"/>
          <p:cNvSpPr>
            <a:spLocks/>
          </p:cNvSpPr>
          <p:nvPr/>
        </p:nvSpPr>
        <p:spPr bwMode="auto">
          <a:xfrm>
            <a:off x="1524000" y="5257800"/>
            <a:ext cx="5583238" cy="977900"/>
          </a:xfrm>
          <a:custGeom>
            <a:avLst/>
            <a:gdLst>
              <a:gd name="T0" fmla="*/ 0 w 8791"/>
              <a:gd name="T1" fmla="*/ 620161058 h 1542"/>
              <a:gd name="T2" fmla="*/ 145210526 w 8791"/>
              <a:gd name="T3" fmla="*/ 547366510 h 1542"/>
              <a:gd name="T4" fmla="*/ 290421052 w 8791"/>
              <a:gd name="T5" fmla="*/ 474974029 h 1542"/>
              <a:gd name="T6" fmla="*/ 435631618 w 8791"/>
              <a:gd name="T7" fmla="*/ 547366510 h 1542"/>
              <a:gd name="T8" fmla="*/ 580842104 w 8791"/>
              <a:gd name="T9" fmla="*/ 402582182 h 1542"/>
              <a:gd name="T10" fmla="*/ 726052750 w 8791"/>
              <a:gd name="T11" fmla="*/ 330189622 h 1542"/>
              <a:gd name="T12" fmla="*/ 871263236 w 8791"/>
              <a:gd name="T13" fmla="*/ 330189622 h 1542"/>
              <a:gd name="T14" fmla="*/ 1089079283 w 8791"/>
              <a:gd name="T15" fmla="*/ 257797141 h 1542"/>
              <a:gd name="T16" fmla="*/ 1306894695 w 8791"/>
              <a:gd name="T17" fmla="*/ 330189622 h 1542"/>
              <a:gd name="T18" fmla="*/ 1516239988 w 8791"/>
              <a:gd name="T19" fmla="*/ 370809955 h 1542"/>
              <a:gd name="T20" fmla="*/ 1715904009 w 8791"/>
              <a:gd name="T21" fmla="*/ 330189622 h 1542"/>
              <a:gd name="T22" fmla="*/ 1945820772 w 8791"/>
              <a:gd name="T23" fmla="*/ 57109489 h 1542"/>
              <a:gd name="T24" fmla="*/ 2147483647 w 8791"/>
              <a:gd name="T25" fmla="*/ 2815109 h 1542"/>
              <a:gd name="T26" fmla="*/ 2147483647 w 8791"/>
              <a:gd name="T27" fmla="*/ 39011358 h 1542"/>
              <a:gd name="T28" fmla="*/ 2147483647 w 8791"/>
              <a:gd name="T29" fmla="*/ 189828673 h 1542"/>
              <a:gd name="T30" fmla="*/ 2147483647 w 8791"/>
              <a:gd name="T31" fmla="*/ 257797141 h 1542"/>
              <a:gd name="T32" fmla="*/ 2147483647 w 8791"/>
              <a:gd name="T33" fmla="*/ 402582182 h 1542"/>
              <a:gd name="T34" fmla="*/ 2147483647 w 8791"/>
              <a:gd name="T35" fmla="*/ 402582182 h 1542"/>
              <a:gd name="T36" fmla="*/ 2147483647 w 8791"/>
              <a:gd name="T37" fmla="*/ 257797141 h 1542"/>
              <a:gd name="T38" fmla="*/ 2147483647 w 8791"/>
              <a:gd name="T39" fmla="*/ 257797141 h 1542"/>
              <a:gd name="T40" fmla="*/ 2147483647 w 8791"/>
              <a:gd name="T41" fmla="*/ 402582182 h 1542"/>
              <a:gd name="T42" fmla="*/ 2147483647 w 8791"/>
              <a:gd name="T43" fmla="*/ 402582182 h 15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791"/>
              <a:gd name="T67" fmla="*/ 0 h 1542"/>
              <a:gd name="T68" fmla="*/ 8791 w 8791"/>
              <a:gd name="T69" fmla="*/ 1542 h 15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791" h="1542">
                <a:moveTo>
                  <a:pt x="0" y="1542"/>
                </a:moveTo>
                <a:cubicBezTo>
                  <a:pt x="120" y="1481"/>
                  <a:pt x="240" y="1421"/>
                  <a:pt x="360" y="1361"/>
                </a:cubicBezTo>
                <a:cubicBezTo>
                  <a:pt x="480" y="1301"/>
                  <a:pt x="600" y="1181"/>
                  <a:pt x="720" y="1181"/>
                </a:cubicBezTo>
                <a:cubicBezTo>
                  <a:pt x="840" y="1181"/>
                  <a:pt x="960" y="1391"/>
                  <a:pt x="1080" y="1361"/>
                </a:cubicBezTo>
                <a:cubicBezTo>
                  <a:pt x="1200" y="1331"/>
                  <a:pt x="1320" y="1091"/>
                  <a:pt x="1440" y="1001"/>
                </a:cubicBezTo>
                <a:cubicBezTo>
                  <a:pt x="1560" y="911"/>
                  <a:pt x="1680" y="851"/>
                  <a:pt x="1800" y="821"/>
                </a:cubicBezTo>
                <a:cubicBezTo>
                  <a:pt x="1920" y="791"/>
                  <a:pt x="2010" y="851"/>
                  <a:pt x="2160" y="821"/>
                </a:cubicBezTo>
                <a:cubicBezTo>
                  <a:pt x="2310" y="791"/>
                  <a:pt x="2520" y="641"/>
                  <a:pt x="2700" y="641"/>
                </a:cubicBezTo>
                <a:cubicBezTo>
                  <a:pt x="2880" y="641"/>
                  <a:pt x="3064" y="774"/>
                  <a:pt x="3240" y="821"/>
                </a:cubicBezTo>
                <a:cubicBezTo>
                  <a:pt x="3416" y="868"/>
                  <a:pt x="3590" y="922"/>
                  <a:pt x="3759" y="922"/>
                </a:cubicBezTo>
                <a:cubicBezTo>
                  <a:pt x="3928" y="922"/>
                  <a:pt x="4077" y="951"/>
                  <a:pt x="4254" y="821"/>
                </a:cubicBezTo>
                <a:cubicBezTo>
                  <a:pt x="4431" y="691"/>
                  <a:pt x="4642" y="278"/>
                  <a:pt x="4824" y="142"/>
                </a:cubicBezTo>
                <a:cubicBezTo>
                  <a:pt x="5006" y="6"/>
                  <a:pt x="5177" y="14"/>
                  <a:pt x="5349" y="7"/>
                </a:cubicBezTo>
                <a:cubicBezTo>
                  <a:pt x="5521" y="0"/>
                  <a:pt x="5704" y="20"/>
                  <a:pt x="5859" y="97"/>
                </a:cubicBezTo>
                <a:cubicBezTo>
                  <a:pt x="6014" y="174"/>
                  <a:pt x="6162" y="381"/>
                  <a:pt x="6279" y="472"/>
                </a:cubicBezTo>
                <a:cubicBezTo>
                  <a:pt x="6396" y="563"/>
                  <a:pt x="6454" y="553"/>
                  <a:pt x="6561" y="641"/>
                </a:cubicBezTo>
                <a:cubicBezTo>
                  <a:pt x="6668" y="729"/>
                  <a:pt x="6806" y="941"/>
                  <a:pt x="6924" y="1001"/>
                </a:cubicBezTo>
                <a:cubicBezTo>
                  <a:pt x="7042" y="1061"/>
                  <a:pt x="7127" y="1061"/>
                  <a:pt x="7269" y="1001"/>
                </a:cubicBezTo>
                <a:cubicBezTo>
                  <a:pt x="7411" y="941"/>
                  <a:pt x="7624" y="701"/>
                  <a:pt x="7779" y="641"/>
                </a:cubicBezTo>
                <a:cubicBezTo>
                  <a:pt x="7934" y="581"/>
                  <a:pt x="8046" y="581"/>
                  <a:pt x="8199" y="641"/>
                </a:cubicBezTo>
                <a:cubicBezTo>
                  <a:pt x="8352" y="701"/>
                  <a:pt x="8597" y="941"/>
                  <a:pt x="8694" y="1001"/>
                </a:cubicBezTo>
                <a:cubicBezTo>
                  <a:pt x="8791" y="1061"/>
                  <a:pt x="8777" y="1001"/>
                  <a:pt x="8784" y="1001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Freeform 71"/>
          <p:cNvSpPr>
            <a:spLocks/>
          </p:cNvSpPr>
          <p:nvPr/>
        </p:nvSpPr>
        <p:spPr bwMode="auto">
          <a:xfrm>
            <a:off x="1447800" y="4495800"/>
            <a:ext cx="5583238" cy="1143000"/>
          </a:xfrm>
          <a:custGeom>
            <a:avLst/>
            <a:gdLst>
              <a:gd name="T0" fmla="*/ 0 w 8791"/>
              <a:gd name="T1" fmla="*/ 847243293 h 1542"/>
              <a:gd name="T2" fmla="*/ 145210526 w 8791"/>
              <a:gd name="T3" fmla="*/ 747793985 h 1542"/>
              <a:gd name="T4" fmla="*/ 290421052 w 8791"/>
              <a:gd name="T5" fmla="*/ 648894126 h 1542"/>
              <a:gd name="T6" fmla="*/ 435631618 w 8791"/>
              <a:gd name="T7" fmla="*/ 747793985 h 1542"/>
              <a:gd name="T8" fmla="*/ 580842104 w 8791"/>
              <a:gd name="T9" fmla="*/ 549993525 h 1542"/>
              <a:gd name="T10" fmla="*/ 726052750 w 8791"/>
              <a:gd name="T11" fmla="*/ 451093665 h 1542"/>
              <a:gd name="T12" fmla="*/ 871263236 w 8791"/>
              <a:gd name="T13" fmla="*/ 451093665 h 1542"/>
              <a:gd name="T14" fmla="*/ 1089079283 w 8791"/>
              <a:gd name="T15" fmla="*/ 352193713 h 1542"/>
              <a:gd name="T16" fmla="*/ 1306894695 w 8791"/>
              <a:gd name="T17" fmla="*/ 451093665 h 1542"/>
              <a:gd name="T18" fmla="*/ 1516239988 w 8791"/>
              <a:gd name="T19" fmla="*/ 506587706 h 1542"/>
              <a:gd name="T20" fmla="*/ 1715904009 w 8791"/>
              <a:gd name="T21" fmla="*/ 451093665 h 1542"/>
              <a:gd name="T22" fmla="*/ 1945820772 w 8791"/>
              <a:gd name="T23" fmla="*/ 78021238 h 1542"/>
              <a:gd name="T24" fmla="*/ 2147483647 w 8791"/>
              <a:gd name="T25" fmla="*/ 3846321 h 1542"/>
              <a:gd name="T26" fmla="*/ 2147483647 w 8791"/>
              <a:gd name="T27" fmla="*/ 53296273 h 1542"/>
              <a:gd name="T28" fmla="*/ 2147483647 w 8791"/>
              <a:gd name="T29" fmla="*/ 259337964 h 1542"/>
              <a:gd name="T30" fmla="*/ 2147483647 w 8791"/>
              <a:gd name="T31" fmla="*/ 352193713 h 1542"/>
              <a:gd name="T32" fmla="*/ 2147483647 w 8791"/>
              <a:gd name="T33" fmla="*/ 549993525 h 1542"/>
              <a:gd name="T34" fmla="*/ 2147483647 w 8791"/>
              <a:gd name="T35" fmla="*/ 549993525 h 1542"/>
              <a:gd name="T36" fmla="*/ 2147483647 w 8791"/>
              <a:gd name="T37" fmla="*/ 352193713 h 1542"/>
              <a:gd name="T38" fmla="*/ 2147483647 w 8791"/>
              <a:gd name="T39" fmla="*/ 352193713 h 1542"/>
              <a:gd name="T40" fmla="*/ 2147483647 w 8791"/>
              <a:gd name="T41" fmla="*/ 549993525 h 1542"/>
              <a:gd name="T42" fmla="*/ 2147483647 w 8791"/>
              <a:gd name="T43" fmla="*/ 549993525 h 15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791"/>
              <a:gd name="T67" fmla="*/ 0 h 1542"/>
              <a:gd name="T68" fmla="*/ 8791 w 8791"/>
              <a:gd name="T69" fmla="*/ 1542 h 15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791" h="1542">
                <a:moveTo>
                  <a:pt x="0" y="1542"/>
                </a:moveTo>
                <a:cubicBezTo>
                  <a:pt x="120" y="1481"/>
                  <a:pt x="240" y="1421"/>
                  <a:pt x="360" y="1361"/>
                </a:cubicBezTo>
                <a:cubicBezTo>
                  <a:pt x="480" y="1301"/>
                  <a:pt x="600" y="1181"/>
                  <a:pt x="720" y="1181"/>
                </a:cubicBezTo>
                <a:cubicBezTo>
                  <a:pt x="840" y="1181"/>
                  <a:pt x="960" y="1391"/>
                  <a:pt x="1080" y="1361"/>
                </a:cubicBezTo>
                <a:cubicBezTo>
                  <a:pt x="1200" y="1331"/>
                  <a:pt x="1320" y="1091"/>
                  <a:pt x="1440" y="1001"/>
                </a:cubicBezTo>
                <a:cubicBezTo>
                  <a:pt x="1560" y="911"/>
                  <a:pt x="1680" y="851"/>
                  <a:pt x="1800" y="821"/>
                </a:cubicBezTo>
                <a:cubicBezTo>
                  <a:pt x="1920" y="791"/>
                  <a:pt x="2010" y="851"/>
                  <a:pt x="2160" y="821"/>
                </a:cubicBezTo>
                <a:cubicBezTo>
                  <a:pt x="2310" y="791"/>
                  <a:pt x="2520" y="641"/>
                  <a:pt x="2700" y="641"/>
                </a:cubicBezTo>
                <a:cubicBezTo>
                  <a:pt x="2880" y="641"/>
                  <a:pt x="3064" y="774"/>
                  <a:pt x="3240" y="821"/>
                </a:cubicBezTo>
                <a:cubicBezTo>
                  <a:pt x="3416" y="868"/>
                  <a:pt x="3590" y="922"/>
                  <a:pt x="3759" y="922"/>
                </a:cubicBezTo>
                <a:cubicBezTo>
                  <a:pt x="3928" y="922"/>
                  <a:pt x="4077" y="951"/>
                  <a:pt x="4254" y="821"/>
                </a:cubicBezTo>
                <a:cubicBezTo>
                  <a:pt x="4431" y="691"/>
                  <a:pt x="4642" y="278"/>
                  <a:pt x="4824" y="142"/>
                </a:cubicBezTo>
                <a:cubicBezTo>
                  <a:pt x="5006" y="6"/>
                  <a:pt x="5177" y="14"/>
                  <a:pt x="5349" y="7"/>
                </a:cubicBezTo>
                <a:cubicBezTo>
                  <a:pt x="5521" y="0"/>
                  <a:pt x="5704" y="20"/>
                  <a:pt x="5859" y="97"/>
                </a:cubicBezTo>
                <a:cubicBezTo>
                  <a:pt x="6014" y="174"/>
                  <a:pt x="6162" y="381"/>
                  <a:pt x="6279" y="472"/>
                </a:cubicBezTo>
                <a:cubicBezTo>
                  <a:pt x="6396" y="563"/>
                  <a:pt x="6454" y="553"/>
                  <a:pt x="6561" y="641"/>
                </a:cubicBezTo>
                <a:cubicBezTo>
                  <a:pt x="6668" y="729"/>
                  <a:pt x="6806" y="941"/>
                  <a:pt x="6924" y="1001"/>
                </a:cubicBezTo>
                <a:cubicBezTo>
                  <a:pt x="7042" y="1061"/>
                  <a:pt x="7127" y="1061"/>
                  <a:pt x="7269" y="1001"/>
                </a:cubicBezTo>
                <a:cubicBezTo>
                  <a:pt x="7411" y="941"/>
                  <a:pt x="7624" y="701"/>
                  <a:pt x="7779" y="641"/>
                </a:cubicBezTo>
                <a:cubicBezTo>
                  <a:pt x="7934" y="581"/>
                  <a:pt x="8046" y="581"/>
                  <a:pt x="8199" y="641"/>
                </a:cubicBezTo>
                <a:cubicBezTo>
                  <a:pt x="8352" y="701"/>
                  <a:pt x="8597" y="941"/>
                  <a:pt x="8694" y="1001"/>
                </a:cubicBezTo>
                <a:cubicBezTo>
                  <a:pt x="8791" y="1061"/>
                  <a:pt x="8777" y="1001"/>
                  <a:pt x="8784" y="1001"/>
                </a:cubicBezTo>
              </a:path>
            </a:pathLst>
          </a:cu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090" name="AutoShape 72"/>
          <p:cNvCxnSpPr>
            <a:cxnSpLocks noChangeShapeType="1"/>
          </p:cNvCxnSpPr>
          <p:nvPr/>
        </p:nvCxnSpPr>
        <p:spPr bwMode="auto">
          <a:xfrm flipV="1">
            <a:off x="4114800" y="6400800"/>
            <a:ext cx="1724025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091" name="Text Box 73"/>
          <p:cNvSpPr txBox="1">
            <a:spLocks noChangeArrowheads="1"/>
          </p:cNvSpPr>
          <p:nvPr/>
        </p:nvSpPr>
        <p:spPr bwMode="auto">
          <a:xfrm>
            <a:off x="4524375" y="6597650"/>
            <a:ext cx="447675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100">
                <a:latin typeface="Calibri" pitchFamily="34" charset="0"/>
              </a:rPr>
              <a:t>Х</a:t>
            </a:r>
            <a:r>
              <a:rPr lang="ru-RU" sz="1100" baseline="30000">
                <a:latin typeface="Calibri" pitchFamily="34" charset="0"/>
              </a:rPr>
              <a:t>*</a:t>
            </a:r>
            <a:r>
              <a:rPr lang="en-US" sz="1100" baseline="-25000">
                <a:latin typeface="Calibri" pitchFamily="34" charset="0"/>
              </a:rPr>
              <a:t>N</a:t>
            </a:r>
            <a:endParaRPr lang="ru-RU"/>
          </a:p>
        </p:txBody>
      </p:sp>
      <p:sp>
        <p:nvSpPr>
          <p:cNvPr id="3092" name="Rectangle 74"/>
          <p:cNvSpPr>
            <a:spLocks noChangeArrowheads="1"/>
          </p:cNvSpPr>
          <p:nvPr/>
        </p:nvSpPr>
        <p:spPr bwMode="auto">
          <a:xfrm>
            <a:off x="4648200" y="4495800"/>
            <a:ext cx="25146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Rectangle 75"/>
          <p:cNvSpPr>
            <a:spLocks noChangeArrowheads="1"/>
          </p:cNvSpPr>
          <p:nvPr/>
        </p:nvSpPr>
        <p:spPr bwMode="auto">
          <a:xfrm>
            <a:off x="1485900" y="4756150"/>
            <a:ext cx="14859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Text Box 76"/>
          <p:cNvSpPr txBox="1">
            <a:spLocks noChangeArrowheads="1"/>
          </p:cNvSpPr>
          <p:nvPr/>
        </p:nvSpPr>
        <p:spPr bwMode="auto">
          <a:xfrm>
            <a:off x="1524000" y="4648200"/>
            <a:ext cx="1714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Aft>
                <a:spcPts val="1000"/>
              </a:spcAft>
            </a:pPr>
            <a:r>
              <a:rPr lang="ru-RU" sz="1100" i="1">
                <a:latin typeface="Calibri" pitchFamily="34" charset="0"/>
              </a:rPr>
              <a:t>Измеренная реализация поля</a:t>
            </a:r>
            <a:r>
              <a:rPr lang="en-US" sz="1200">
                <a:latin typeface="Calibri" pitchFamily="34" charset="0"/>
              </a:rPr>
              <a:t> Z</a:t>
            </a:r>
            <a:endParaRPr lang="ru-RU"/>
          </a:p>
        </p:txBody>
      </p:sp>
      <p:sp>
        <p:nvSpPr>
          <p:cNvPr id="3095" name="Text Box 77"/>
          <p:cNvSpPr txBox="1">
            <a:spLocks noChangeArrowheads="1"/>
          </p:cNvSpPr>
          <p:nvPr/>
        </p:nvSpPr>
        <p:spPr bwMode="auto">
          <a:xfrm>
            <a:off x="3276600" y="5105400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q</a:t>
            </a:r>
            <a:r>
              <a:rPr lang="en-US" sz="1000" baseline="-25000">
                <a:latin typeface="Calibri" pitchFamily="34" charset="0"/>
              </a:rPr>
              <a:t>1</a:t>
            </a:r>
            <a:endParaRPr lang="ru-RU"/>
          </a:p>
        </p:txBody>
      </p:sp>
      <p:sp>
        <p:nvSpPr>
          <p:cNvPr id="3096" name="Text Box 78"/>
          <p:cNvSpPr txBox="1">
            <a:spLocks noChangeArrowheads="1"/>
          </p:cNvSpPr>
          <p:nvPr/>
        </p:nvSpPr>
        <p:spPr bwMode="auto">
          <a:xfrm>
            <a:off x="2743200" y="6172200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q</a:t>
            </a:r>
            <a:r>
              <a:rPr lang="en-US" sz="1100" baseline="-25000">
                <a:latin typeface="Calibri" pitchFamily="34" charset="0"/>
              </a:rPr>
              <a:t>2</a:t>
            </a:r>
            <a:endParaRPr lang="ru-RU"/>
          </a:p>
        </p:txBody>
      </p:sp>
      <p:sp>
        <p:nvSpPr>
          <p:cNvPr id="3097" name="Text Box 79"/>
          <p:cNvSpPr txBox="1">
            <a:spLocks noChangeArrowheads="1"/>
          </p:cNvSpPr>
          <p:nvPr/>
        </p:nvSpPr>
        <p:spPr bwMode="auto">
          <a:xfrm>
            <a:off x="4114800" y="5943600"/>
            <a:ext cx="1828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100">
                <a:latin typeface="Calibri" pitchFamily="34" charset="0"/>
              </a:rPr>
              <a:t>Область  поиска </a:t>
            </a:r>
            <a:r>
              <a:rPr lang="en-US" sz="1100">
                <a:latin typeface="Calibri" pitchFamily="34" charset="0"/>
              </a:rPr>
              <a:t>(</a:t>
            </a:r>
            <a:r>
              <a:rPr lang="ru-RU" sz="1100">
                <a:latin typeface="Calibri" pitchFamily="34" charset="0"/>
              </a:rPr>
              <a:t>2</a:t>
            </a:r>
            <a:r>
              <a:rPr lang="en-US" sz="1100">
                <a:latin typeface="Calibri" pitchFamily="34" charset="0"/>
              </a:rPr>
              <a:t>m+1) q</a:t>
            </a:r>
            <a:r>
              <a:rPr lang="en-US" sz="1100" baseline="-25000">
                <a:latin typeface="Calibri" pitchFamily="34" charset="0"/>
              </a:rPr>
              <a:t>2</a:t>
            </a:r>
            <a:endParaRPr lang="en-US" sz="1100" baseline="-25000">
              <a:latin typeface="Times New Roman" pitchFamily="18" charset="0"/>
            </a:endParaRPr>
          </a:p>
          <a:p>
            <a:endParaRPr lang="ru-RU"/>
          </a:p>
        </p:txBody>
      </p:sp>
      <p:sp>
        <p:nvSpPr>
          <p:cNvPr id="3098" name="Text Box 80"/>
          <p:cNvSpPr txBox="1">
            <a:spLocks noChangeArrowheads="1"/>
          </p:cNvSpPr>
          <p:nvPr/>
        </p:nvSpPr>
        <p:spPr bwMode="auto">
          <a:xfrm>
            <a:off x="2362200" y="5334000"/>
            <a:ext cx="18288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100">
                <a:latin typeface="Calibri" pitchFamily="34" charset="0"/>
              </a:rPr>
              <a:t>Интервал наблюдения </a:t>
            </a:r>
            <a:r>
              <a:rPr lang="en-US" sz="1100">
                <a:latin typeface="Calibri" pitchFamily="34" charset="0"/>
              </a:rPr>
              <a:t>N q</a:t>
            </a:r>
            <a:r>
              <a:rPr lang="en-US" sz="1000" baseline="-25000">
                <a:latin typeface="Calibri" pitchFamily="34" charset="0"/>
              </a:rPr>
              <a:t>1</a:t>
            </a:r>
            <a:endParaRPr lang="ru-RU"/>
          </a:p>
        </p:txBody>
      </p:sp>
      <p:sp>
        <p:nvSpPr>
          <p:cNvPr id="3099" name="Rectangle 81"/>
          <p:cNvSpPr>
            <a:spLocks noChangeArrowheads="1"/>
          </p:cNvSpPr>
          <p:nvPr/>
        </p:nvSpPr>
        <p:spPr bwMode="auto">
          <a:xfrm>
            <a:off x="4114800" y="1663700"/>
            <a:ext cx="4724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>
                <a:ea typeface="Times New Roman" pitchFamily="18" charset="0"/>
                <a:cs typeface="Arial" charset="0"/>
              </a:rPr>
              <a:t>U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j</a:t>
            </a:r>
            <a:r>
              <a:rPr lang="ru-RU" sz="1200">
                <a:ea typeface="Times New Roman" pitchFamily="18" charset="0"/>
                <a:cs typeface="Arial" charset="0"/>
              </a:rPr>
              <a:t> = -</a:t>
            </a:r>
            <a:r>
              <a:rPr lang="ru-RU" sz="1200">
                <a:latin typeface="Cambria Math" pitchFamily="18" charset="0"/>
                <a:ea typeface="Times New Roman" pitchFamily="18" charset="0"/>
                <a:cs typeface="Arial" charset="0"/>
              </a:rPr>
              <a:t>||</a:t>
            </a:r>
            <a:r>
              <a:rPr lang="en-US" sz="1200">
                <a:ea typeface="Times New Roman" pitchFamily="18" charset="0"/>
                <a:cs typeface="Arial" charset="0"/>
              </a:rPr>
              <a:t>S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j</a:t>
            </a:r>
            <a:r>
              <a:rPr lang="ru-RU" sz="1200">
                <a:latin typeface="Cambria Math" pitchFamily="18" charset="0"/>
                <a:ea typeface="Times New Roman" pitchFamily="18" charset="0"/>
                <a:cs typeface="Arial" charset="0"/>
              </a:rPr>
              <a:t>||</a:t>
            </a:r>
            <a:r>
              <a:rPr lang="ru-RU" sz="1200" baseline="30000">
                <a:latin typeface="Cambria Math" pitchFamily="18" charset="0"/>
                <a:ea typeface="Times New Roman" pitchFamily="18" charset="0"/>
                <a:cs typeface="Arial" charset="0"/>
              </a:rPr>
              <a:t>2</a:t>
            </a:r>
            <a:r>
              <a:rPr lang="ru-RU" sz="1200">
                <a:ea typeface="Times New Roman" pitchFamily="18" charset="0"/>
                <a:cs typeface="Arial" charset="0"/>
              </a:rPr>
              <a:t> + 2(</a:t>
            </a:r>
            <a:r>
              <a:rPr lang="en-US" sz="1200">
                <a:ea typeface="Times New Roman" pitchFamily="18" charset="0"/>
                <a:cs typeface="Arial" charset="0"/>
              </a:rPr>
              <a:t>ZS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j</a:t>
            </a:r>
            <a:r>
              <a:rPr lang="ru-RU" sz="1200">
                <a:ea typeface="Times New Roman" pitchFamily="18" charset="0"/>
                <a:cs typeface="Arial" charset="0"/>
              </a:rPr>
              <a:t>) -||</a:t>
            </a:r>
            <a:r>
              <a:rPr lang="en-US" sz="1200">
                <a:ea typeface="Times New Roman" pitchFamily="18" charset="0"/>
                <a:cs typeface="Arial" charset="0"/>
              </a:rPr>
              <a:t>Z</a:t>
            </a:r>
            <a:r>
              <a:rPr lang="ru-RU" sz="1200">
                <a:latin typeface="Cambria Math" pitchFamily="18" charset="0"/>
                <a:ea typeface="Times New Roman" pitchFamily="18" charset="0"/>
                <a:cs typeface="Arial" charset="0"/>
              </a:rPr>
              <a:t>||</a:t>
            </a:r>
            <a:r>
              <a:rPr lang="ru-RU" sz="1200" baseline="30000">
                <a:ea typeface="Times New Roman" pitchFamily="18" charset="0"/>
                <a:cs typeface="Arial" charset="0"/>
              </a:rPr>
              <a:t>2</a:t>
            </a:r>
            <a:r>
              <a:rPr lang="ru-RU" sz="1200">
                <a:ea typeface="Times New Roman" pitchFamily="18" charset="0"/>
                <a:cs typeface="Arial" charset="0"/>
              </a:rPr>
              <a:t> 	</a:t>
            </a:r>
          </a:p>
          <a:p>
            <a:pPr algn="ctr"/>
            <a:r>
              <a:rPr lang="ru-RU" sz="1200">
                <a:ea typeface="Times New Roman" pitchFamily="18" charset="0"/>
                <a:cs typeface="Arial" charset="0"/>
              </a:rPr>
              <a:t>		(3)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200">
                <a:ea typeface="Times New Roman" pitchFamily="18" charset="0"/>
                <a:cs typeface="Arial" charset="0"/>
              </a:rPr>
              <a:t>||</a:t>
            </a:r>
            <a:r>
              <a:rPr lang="en-US" sz="1200">
                <a:ea typeface="Times New Roman" pitchFamily="18" charset="0"/>
                <a:cs typeface="Arial" charset="0"/>
              </a:rPr>
              <a:t>Z</a:t>
            </a:r>
            <a:r>
              <a:rPr lang="ru-RU" sz="1200">
                <a:ea typeface="Times New Roman" pitchFamily="18" charset="0"/>
                <a:cs typeface="Arial" charset="0"/>
              </a:rPr>
              <a:t> – </a:t>
            </a:r>
            <a:r>
              <a:rPr lang="en-US" sz="1200">
                <a:ea typeface="Times New Roman" pitchFamily="18" charset="0"/>
                <a:cs typeface="Arial" charset="0"/>
              </a:rPr>
              <a:t>S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j</a:t>
            </a:r>
            <a:r>
              <a:rPr lang="ru-RU" sz="1200">
                <a:ea typeface="Times New Roman" pitchFamily="18" charset="0"/>
                <a:cs typeface="Arial" charset="0"/>
              </a:rPr>
              <a:t>|| = [(</a:t>
            </a:r>
            <a:r>
              <a:rPr lang="en-US" sz="1200">
                <a:ea typeface="Times New Roman" pitchFamily="18" charset="0"/>
                <a:cs typeface="Arial" charset="0"/>
              </a:rPr>
              <a:t>z</a:t>
            </a:r>
            <a:r>
              <a:rPr lang="ru-RU" sz="1200" baseline="-30000">
                <a:ea typeface="Times New Roman" pitchFamily="18" charset="0"/>
                <a:cs typeface="Arial" charset="0"/>
              </a:rPr>
              <a:t>1</a:t>
            </a:r>
            <a:r>
              <a:rPr lang="ru-RU" sz="1200">
                <a:ea typeface="Times New Roman" pitchFamily="18" charset="0"/>
                <a:cs typeface="Arial" charset="0"/>
              </a:rPr>
              <a:t> – </a:t>
            </a:r>
            <a:r>
              <a:rPr lang="en-US" sz="1200">
                <a:ea typeface="Times New Roman" pitchFamily="18" charset="0"/>
                <a:cs typeface="Arial" charset="0"/>
              </a:rPr>
              <a:t>s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j</a:t>
            </a:r>
            <a:r>
              <a:rPr lang="ru-RU" sz="1200" baseline="-30000">
                <a:ea typeface="Times New Roman" pitchFamily="18" charset="0"/>
                <a:cs typeface="Arial" charset="0"/>
              </a:rPr>
              <a:t>1</a:t>
            </a:r>
            <a:r>
              <a:rPr lang="ru-RU" sz="1200">
                <a:ea typeface="Times New Roman" pitchFamily="18" charset="0"/>
                <a:cs typeface="Arial" charset="0"/>
              </a:rPr>
              <a:t>)</a:t>
            </a:r>
            <a:r>
              <a:rPr lang="ru-RU" sz="1200" baseline="30000">
                <a:ea typeface="Times New Roman" pitchFamily="18" charset="0"/>
                <a:cs typeface="Arial" charset="0"/>
              </a:rPr>
              <a:t>2</a:t>
            </a:r>
            <a:r>
              <a:rPr lang="ru-RU" sz="1200">
                <a:ea typeface="Times New Roman" pitchFamily="18" charset="0"/>
                <a:cs typeface="Arial" charset="0"/>
              </a:rPr>
              <a:t> + ……….+ (</a:t>
            </a:r>
            <a:r>
              <a:rPr lang="en-US" sz="1200">
                <a:ea typeface="Times New Roman" pitchFamily="18" charset="0"/>
                <a:cs typeface="Arial" charset="0"/>
              </a:rPr>
              <a:t>z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N</a:t>
            </a:r>
            <a:r>
              <a:rPr lang="ru-RU" sz="1200">
                <a:ea typeface="Times New Roman" pitchFamily="18" charset="0"/>
                <a:cs typeface="Arial" charset="0"/>
              </a:rPr>
              <a:t> – </a:t>
            </a:r>
            <a:r>
              <a:rPr lang="en-US" sz="1200">
                <a:ea typeface="Times New Roman" pitchFamily="18" charset="0"/>
                <a:cs typeface="Arial" charset="0"/>
              </a:rPr>
              <a:t>s</a:t>
            </a:r>
            <a:r>
              <a:rPr lang="en-US" sz="1200" baseline="-30000">
                <a:ea typeface="Times New Roman" pitchFamily="18" charset="0"/>
                <a:cs typeface="Arial" charset="0"/>
              </a:rPr>
              <a:t>jN</a:t>
            </a:r>
            <a:r>
              <a:rPr lang="ru-RU" sz="1200">
                <a:ea typeface="Times New Roman" pitchFamily="18" charset="0"/>
                <a:cs typeface="Arial" charset="0"/>
              </a:rPr>
              <a:t>)</a:t>
            </a:r>
            <a:r>
              <a:rPr lang="ru-RU" sz="1200" baseline="30000">
                <a:ea typeface="Times New Roman" pitchFamily="18" charset="0"/>
                <a:cs typeface="Arial" charset="0"/>
              </a:rPr>
              <a:t>2</a:t>
            </a:r>
            <a:r>
              <a:rPr lang="ru-RU" sz="1200">
                <a:ea typeface="Times New Roman" pitchFamily="18" charset="0"/>
                <a:cs typeface="Arial" charset="0"/>
              </a:rPr>
              <a:t>]</a:t>
            </a:r>
            <a:r>
              <a:rPr lang="ru-RU" sz="1200" baseline="30000">
                <a:ea typeface="Times New Roman" pitchFamily="18" charset="0"/>
                <a:cs typeface="Arial" charset="0"/>
              </a:rPr>
              <a:t>1/2</a:t>
            </a:r>
            <a:r>
              <a:rPr lang="ru-RU" sz="1200">
                <a:ea typeface="Times New Roman" pitchFamily="18" charset="0"/>
                <a:cs typeface="Arial" charset="0"/>
              </a:rPr>
              <a:t> – метрика разности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100" name="Rectangle 58"/>
          <p:cNvSpPr>
            <a:spLocks noChangeArrowheads="1"/>
          </p:cNvSpPr>
          <p:nvPr/>
        </p:nvSpPr>
        <p:spPr bwMode="auto">
          <a:xfrm>
            <a:off x="304800" y="228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E4150024-A251-4DDB-8A93-50484BA62B62}" type="slidenum">
              <a:rPr lang="ru-RU">
                <a:solidFill>
                  <a:schemeClr val="tx2"/>
                </a:solidFill>
              </a:rPr>
              <a:pPr/>
              <a:t>5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3101" name="Text Box 59"/>
          <p:cNvSpPr txBox="1">
            <a:spLocks noChangeArrowheads="1"/>
          </p:cNvSpPr>
          <p:nvPr/>
        </p:nvSpPr>
        <p:spPr bwMode="auto">
          <a:xfrm>
            <a:off x="228600" y="30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02" name="Rectangle 60"/>
          <p:cNvSpPr>
            <a:spLocks noChangeArrowheads="1"/>
          </p:cNvSpPr>
          <p:nvPr/>
        </p:nvSpPr>
        <p:spPr bwMode="auto">
          <a:xfrm>
            <a:off x="381000" y="304800"/>
            <a:ext cx="533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5</a:t>
            </a:r>
          </a:p>
        </p:txBody>
      </p:sp>
      <p:sp>
        <p:nvSpPr>
          <p:cNvPr id="3103" name="Text Box 63"/>
          <p:cNvSpPr txBox="1">
            <a:spLocks noChangeArrowheads="1"/>
          </p:cNvSpPr>
          <p:nvPr/>
        </p:nvSpPr>
        <p:spPr bwMode="auto">
          <a:xfrm>
            <a:off x="5562600" y="2667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3079" name="Object 64"/>
          <p:cNvGraphicFramePr>
            <a:graphicFrameLocks noChangeAspect="1"/>
          </p:cNvGraphicFramePr>
          <p:nvPr/>
        </p:nvGraphicFramePr>
        <p:xfrm>
          <a:off x="5334000" y="2971800"/>
          <a:ext cx="2667000" cy="990600"/>
        </p:xfrm>
        <a:graphic>
          <a:graphicData uri="http://schemas.openxmlformats.org/presentationml/2006/ole">
            <p:oleObj spid="_x0000_s3079" name="Формула" r:id="rId8" imgW="1143000" imgH="520560" progId="Equation.3">
              <p:embed/>
            </p:oleObj>
          </a:graphicData>
        </a:graphic>
      </p:graphicFrame>
      <p:sp>
        <p:nvSpPr>
          <p:cNvPr id="3104" name="Text Box 65"/>
          <p:cNvSpPr txBox="1">
            <a:spLocks noChangeArrowheads="1"/>
          </p:cNvSpPr>
          <p:nvPr/>
        </p:nvSpPr>
        <p:spPr bwMode="auto">
          <a:xfrm>
            <a:off x="5334000" y="2743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Интеграл вероятности</a:t>
            </a:r>
          </a:p>
        </p:txBody>
      </p:sp>
      <p:sp>
        <p:nvSpPr>
          <p:cNvPr id="3105" name="Line 66"/>
          <p:cNvSpPr>
            <a:spLocks noChangeShapeType="1"/>
          </p:cNvSpPr>
          <p:nvPr/>
        </p:nvSpPr>
        <p:spPr bwMode="auto">
          <a:xfrm>
            <a:off x="5181600" y="2895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67"/>
          <p:cNvSpPr>
            <a:spLocks noChangeShapeType="1"/>
          </p:cNvSpPr>
          <p:nvPr/>
        </p:nvSpPr>
        <p:spPr bwMode="auto">
          <a:xfrm>
            <a:off x="51816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68"/>
          <p:cNvSpPr>
            <a:spLocks noChangeShapeType="1"/>
          </p:cNvSpPr>
          <p:nvPr/>
        </p:nvSpPr>
        <p:spPr bwMode="auto">
          <a:xfrm>
            <a:off x="8305800" y="2895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69"/>
          <p:cNvSpPr>
            <a:spLocks noChangeShapeType="1"/>
          </p:cNvSpPr>
          <p:nvPr/>
        </p:nvSpPr>
        <p:spPr bwMode="auto">
          <a:xfrm>
            <a:off x="304800" y="106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70"/>
          <p:cNvSpPr>
            <a:spLocks noChangeShapeType="1"/>
          </p:cNvSpPr>
          <p:nvPr/>
        </p:nvSpPr>
        <p:spPr bwMode="auto">
          <a:xfrm>
            <a:off x="304800" y="1676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68F9FE-8B3E-4EEB-BF4C-4F9750F93B78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84313"/>
            <a:ext cx="7010400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676400" y="457200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СТАТИЧЕСКАЯ ХАРАКТЕРИСТИКА ЭКСТРЕМАЛЬНОГО КООРДИНАТОРА (ЭК)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57200" y="838200"/>
            <a:ext cx="6858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BA5AAD-CBC9-4551-99B7-31F67AE045B4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7650"/>
            <a:ext cx="77724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" y="838200"/>
            <a:ext cx="6858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28F571-0D01-4414-9E05-85D388947F0F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57200" y="838200"/>
            <a:ext cx="6858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BB7F94-2AF5-4CB8-B266-838B72171EB9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64076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57200" y="838200"/>
            <a:ext cx="685800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289</Words>
  <Application>Microsoft PowerPoint</Application>
  <PresentationFormat>Экран (4:3)</PresentationFormat>
  <Paragraphs>129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SymbolPS</vt:lpstr>
      <vt:lpstr>Cambria Math</vt:lpstr>
      <vt:lpstr>Arial Black</vt:lpstr>
      <vt:lpstr>Оформление по умолчанию</vt:lpstr>
      <vt:lpstr>Формула</vt:lpstr>
      <vt:lpstr>Лекция 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11                  Выбор базы приращений и минимальной дискретности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Лев Августов</cp:lastModifiedBy>
  <cp:revision>56</cp:revision>
  <cp:lastPrinted>1601-01-01T00:00:00Z</cp:lastPrinted>
  <dcterms:created xsi:type="dcterms:W3CDTF">1601-01-01T00:00:00Z</dcterms:created>
  <dcterms:modified xsi:type="dcterms:W3CDTF">2010-11-24T15:17:28Z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